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307" r:id="rId2"/>
    <p:sldId id="257" r:id="rId3"/>
    <p:sldId id="355" r:id="rId4"/>
    <p:sldId id="356" r:id="rId5"/>
    <p:sldId id="357" r:id="rId6"/>
    <p:sldId id="268" r:id="rId7"/>
    <p:sldId id="269" r:id="rId8"/>
    <p:sldId id="263" r:id="rId9"/>
    <p:sldId id="281" r:id="rId10"/>
    <p:sldId id="359" r:id="rId11"/>
    <p:sldId id="282" r:id="rId12"/>
    <p:sldId id="312" r:id="rId13"/>
    <p:sldId id="270" r:id="rId14"/>
    <p:sldId id="271" r:id="rId15"/>
    <p:sldId id="273" r:id="rId16"/>
    <p:sldId id="302" r:id="rId17"/>
    <p:sldId id="274" r:id="rId18"/>
    <p:sldId id="275" r:id="rId19"/>
    <p:sldId id="276" r:id="rId20"/>
    <p:sldId id="278" r:id="rId21"/>
    <p:sldId id="301" r:id="rId22"/>
    <p:sldId id="279" r:id="rId23"/>
    <p:sldId id="277" r:id="rId24"/>
    <p:sldId id="272" r:id="rId25"/>
    <p:sldId id="284" r:id="rId26"/>
    <p:sldId id="303" r:id="rId27"/>
    <p:sldId id="289" r:id="rId28"/>
    <p:sldId id="290" r:id="rId29"/>
    <p:sldId id="293" r:id="rId30"/>
    <p:sldId id="304" r:id="rId31"/>
    <p:sldId id="295" r:id="rId32"/>
    <p:sldId id="296" r:id="rId33"/>
    <p:sldId id="297" r:id="rId34"/>
    <p:sldId id="286" r:id="rId35"/>
    <p:sldId id="287" r:id="rId36"/>
    <p:sldId id="288" r:id="rId37"/>
    <p:sldId id="305" r:id="rId38"/>
    <p:sldId id="299" r:id="rId39"/>
    <p:sldId id="298" r:id="rId40"/>
    <p:sldId id="300" r:id="rId41"/>
    <p:sldId id="311" r:id="rId42"/>
    <p:sldId id="315" r:id="rId43"/>
    <p:sldId id="317" r:id="rId44"/>
    <p:sldId id="322" r:id="rId45"/>
    <p:sldId id="358" r:id="rId46"/>
    <p:sldId id="316" r:id="rId47"/>
    <p:sldId id="313" r:id="rId48"/>
    <p:sldId id="314" r:id="rId49"/>
    <p:sldId id="318" r:id="rId50"/>
    <p:sldId id="319" r:id="rId51"/>
    <p:sldId id="324" r:id="rId52"/>
    <p:sldId id="320" r:id="rId53"/>
    <p:sldId id="32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EC0FF-551D-4988-B272-DA7CBB0D658B}" v="51" dt="2024-09-11T11:36:09.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60"/>
  </p:normalViewPr>
  <p:slideViewPr>
    <p:cSldViewPr snapToGrid="0">
      <p:cViewPr varScale="1">
        <p:scale>
          <a:sx n="105" d="100"/>
          <a:sy n="105"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7EC5B-6571-4E53-856A-8A993668C374}" type="datetimeFigureOut">
              <a:rPr lang="en-GB" smtClean="0"/>
              <a:t>11/09/2024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38C0F-F8BD-4130-AD98-6416104E2907}" type="slidenum">
              <a:rPr lang="en-GB" smtClean="0"/>
              <a:t>‹#›</a:t>
            </a:fld>
            <a:endParaRPr lang="en-GB"/>
          </a:p>
        </p:txBody>
      </p:sp>
    </p:spTree>
    <p:extLst>
      <p:ext uri="{BB962C8B-B14F-4D97-AF65-F5344CB8AC3E}">
        <p14:creationId xmlns:p14="http://schemas.microsoft.com/office/powerpoint/2010/main" val="87781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Goodafternoon</a:t>
            </a:r>
            <a:r>
              <a:rPr lang="en-US" dirty="0"/>
              <a:t>, I’m Prof. </a:t>
            </a:r>
            <a:r>
              <a:rPr lang="en-US" dirty="0" err="1"/>
              <a:t>Isaia</a:t>
            </a:r>
            <a:r>
              <a:rPr lang="en-US" dirty="0"/>
              <a:t> Barbieri from the university of Turin, I teach molecular Biology and lead a research group focused on </a:t>
            </a:r>
            <a:r>
              <a:rPr lang="en-US" dirty="0" err="1"/>
              <a:t>epitranscriptomics</a:t>
            </a:r>
            <a:r>
              <a:rPr lang="en-US" dirty="0"/>
              <a:t> in cancer.</a:t>
            </a:r>
            <a:endParaRPr lang="en-GB" dirty="0"/>
          </a:p>
          <a:p>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1</a:t>
            </a:fld>
            <a:endParaRPr lang="en-GB"/>
          </a:p>
        </p:txBody>
      </p:sp>
    </p:spTree>
    <p:extLst>
      <p:ext uri="{BB962C8B-B14F-4D97-AF65-F5344CB8AC3E}">
        <p14:creationId xmlns:p14="http://schemas.microsoft.com/office/powerpoint/2010/main" val="11466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PlaceHolder 1"/>
          <p:cNvSpPr>
            <a:spLocks noGrp="1" noRot="1" noChangeAspect="1"/>
          </p:cNvSpPr>
          <p:nvPr>
            <p:ph type="sldImg"/>
          </p:nvPr>
        </p:nvSpPr>
        <p:spPr>
          <a:xfrm>
            <a:off x="219075" y="812800"/>
            <a:ext cx="7113588" cy="4002088"/>
          </a:xfrm>
          <a:prstGeom prst="rect">
            <a:avLst/>
          </a:prstGeom>
        </p:spPr>
      </p:sp>
      <p:sp>
        <p:nvSpPr>
          <p:cNvPr id="593" name="PlaceHolder 2"/>
          <p:cNvSpPr>
            <a:spLocks noGrp="1"/>
          </p:cNvSpPr>
          <p:nvPr>
            <p:ph type="body"/>
          </p:nvPr>
        </p:nvSpPr>
        <p:spPr>
          <a:xfrm>
            <a:off x="755640" y="5078160"/>
            <a:ext cx="6041520" cy="4805280"/>
          </a:xfrm>
          <a:prstGeom prst="rect">
            <a:avLst/>
          </a:prstGeom>
        </p:spPr>
        <p:txBody>
          <a:bodyPr lIns="0" tIns="0" rIns="0" bIns="0"/>
          <a:lstStyle/>
          <a:p>
            <a:pPr marL="216000" indent="-210600">
              <a:lnSpc>
                <a:spcPct val="100000"/>
              </a:lnSpc>
            </a:pPr>
            <a:r>
              <a:rPr lang="en-GB" sz="1600" b="0" strike="noStrike" spc="-1" dirty="0">
                <a:latin typeface="Arial"/>
              </a:rPr>
              <a:t>The central dogma of molecular biology...</a:t>
            </a:r>
          </a:p>
        </p:txBody>
      </p:sp>
    </p:spTree>
    <p:extLst>
      <p:ext uri="{BB962C8B-B14F-4D97-AF65-F5344CB8AC3E}">
        <p14:creationId xmlns:p14="http://schemas.microsoft.com/office/powerpoint/2010/main" val="251204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PlaceHolder 1"/>
          <p:cNvSpPr>
            <a:spLocks noGrp="1" noRot="1" noChangeAspect="1"/>
          </p:cNvSpPr>
          <p:nvPr>
            <p:ph type="sldImg"/>
          </p:nvPr>
        </p:nvSpPr>
        <p:spPr>
          <a:xfrm>
            <a:off x="219075" y="812800"/>
            <a:ext cx="7113588" cy="4002088"/>
          </a:xfrm>
          <a:prstGeom prst="rect">
            <a:avLst/>
          </a:prstGeom>
        </p:spPr>
      </p:sp>
      <p:sp>
        <p:nvSpPr>
          <p:cNvPr id="595" name="PlaceHolder 2"/>
          <p:cNvSpPr>
            <a:spLocks noGrp="1"/>
          </p:cNvSpPr>
          <p:nvPr>
            <p:ph type="body"/>
          </p:nvPr>
        </p:nvSpPr>
        <p:spPr>
          <a:xfrm>
            <a:off x="755640" y="5078160"/>
            <a:ext cx="6041520" cy="4805280"/>
          </a:xfrm>
          <a:prstGeom prst="rect">
            <a:avLst/>
          </a:prstGeom>
        </p:spPr>
        <p:txBody>
          <a:bodyPr lIns="0" tIns="0" rIns="0" bIns="0"/>
          <a:lstStyle/>
          <a:p>
            <a:pPr marL="216000" indent="-210600">
              <a:lnSpc>
                <a:spcPct val="100000"/>
              </a:lnSpc>
            </a:pPr>
            <a:r>
              <a:rPr lang="en-GB" sz="1600" b="0" strike="noStrike" spc="-1" dirty="0">
                <a:latin typeface="Arial"/>
              </a:rPr>
              <a:t>...has been revised and expanded with the addition of reversible DNA and protein covalent modifications, which regulate gene expression and enzymatic activites.</a:t>
            </a:r>
          </a:p>
        </p:txBody>
      </p:sp>
    </p:spTree>
    <p:extLst>
      <p:ext uri="{BB962C8B-B14F-4D97-AF65-F5344CB8AC3E}">
        <p14:creationId xmlns:p14="http://schemas.microsoft.com/office/powerpoint/2010/main" val="24764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noRot="1" noChangeAspect="1"/>
          </p:cNvSpPr>
          <p:nvPr>
            <p:ph type="sldImg"/>
          </p:nvPr>
        </p:nvSpPr>
        <p:spPr>
          <a:xfrm>
            <a:off x="219075" y="812800"/>
            <a:ext cx="7113588" cy="4002088"/>
          </a:xfrm>
          <a:prstGeom prst="rect">
            <a:avLst/>
          </a:prstGeom>
        </p:spPr>
      </p:sp>
      <p:sp>
        <p:nvSpPr>
          <p:cNvPr id="597" name="PlaceHolder 2"/>
          <p:cNvSpPr>
            <a:spLocks noGrp="1"/>
          </p:cNvSpPr>
          <p:nvPr>
            <p:ph type="body"/>
          </p:nvPr>
        </p:nvSpPr>
        <p:spPr>
          <a:xfrm>
            <a:off x="755640" y="5078160"/>
            <a:ext cx="6041520" cy="4805280"/>
          </a:xfrm>
          <a:prstGeom prst="rect">
            <a:avLst/>
          </a:prstGeom>
        </p:spPr>
        <p:txBody>
          <a:bodyPr lIns="0" tIns="0" rIns="0" bIns="0"/>
          <a:lstStyle/>
          <a:p>
            <a:pPr marL="216000" indent="-210600">
              <a:lnSpc>
                <a:spcPct val="100000"/>
              </a:lnSpc>
            </a:pPr>
            <a:r>
              <a:rPr lang="en-GB" sz="1600" b="0" strike="noStrike" spc="-1" dirty="0">
                <a:latin typeface="Arial"/>
              </a:rPr>
              <a:t>Similarly, it is now well accepted that RNA can also be subject of post-transcriptional modification, regulating its complex life cycle.</a:t>
            </a:r>
          </a:p>
        </p:txBody>
      </p:sp>
    </p:spTree>
    <p:extLst>
      <p:ext uri="{BB962C8B-B14F-4D97-AF65-F5344CB8AC3E}">
        <p14:creationId xmlns:p14="http://schemas.microsoft.com/office/powerpoint/2010/main" val="400833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Epitranscriptomics</a:t>
            </a:r>
            <a:r>
              <a:rPr lang="en-US" dirty="0"/>
              <a:t>, as you probably already discussed during this course, is the field of research that studies post-transcriptional modifications of RNA. </a:t>
            </a:r>
            <a:r>
              <a:rPr lang="en-US" dirty="0" err="1"/>
              <a:t>Epitrasncriptomics</a:t>
            </a:r>
            <a:r>
              <a:rPr lang="en-US" dirty="0"/>
              <a:t> mark may or may not constitute truly epigenetic marks depending on how strict of a definition of epigenetics we use. There are still many open questions about RNA modifications, for example how they can affect primary RNA functions, their cellular heterogeneity and molecular heterogeneity. We know that  specific RNA modifications are dynamic, specific and reversible.</a:t>
            </a:r>
            <a:endParaRPr lang="en-GB" dirty="0"/>
          </a:p>
          <a:p>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6</a:t>
            </a:fld>
            <a:endParaRPr lang="en-GB"/>
          </a:p>
        </p:txBody>
      </p:sp>
    </p:spTree>
    <p:extLst>
      <p:ext uri="{BB962C8B-B14F-4D97-AF65-F5344CB8AC3E}">
        <p14:creationId xmlns:p14="http://schemas.microsoft.com/office/powerpoint/2010/main" val="36762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current knowledge of RNA mods is still relatively limited and there is probably many specific </a:t>
            </a:r>
            <a:r>
              <a:rPr lang="en-US" dirty="0" err="1"/>
              <a:t>epitranscriptomic</a:t>
            </a:r>
            <a:r>
              <a:rPr lang="en-US" dirty="0"/>
              <a:t> molecular </a:t>
            </a:r>
            <a:r>
              <a:rPr lang="en-US" dirty="0" err="1"/>
              <a:t>mechansims</a:t>
            </a:r>
            <a:r>
              <a:rPr lang="en-US" dirty="0"/>
              <a:t> and biological functions.</a:t>
            </a:r>
            <a:endParaRPr lang="en-GB" dirty="0"/>
          </a:p>
          <a:p>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7</a:t>
            </a:fld>
            <a:endParaRPr lang="en-GB"/>
          </a:p>
        </p:txBody>
      </p:sp>
    </p:spTree>
    <p:extLst>
      <p:ext uri="{BB962C8B-B14F-4D97-AF65-F5344CB8AC3E}">
        <p14:creationId xmlns:p14="http://schemas.microsoft.com/office/powerpoint/2010/main" val="407125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 from the slide in the last decade there </a:t>
            </a:r>
            <a:r>
              <a:rPr lang="en-US" dirty="0" err="1"/>
              <a:t>hs</a:t>
            </a:r>
            <a:r>
              <a:rPr lang="en-US" dirty="0"/>
              <a:t> been a significant grow in the number of RNA modifications studies, although focusing on very few modifications.</a:t>
            </a:r>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8</a:t>
            </a:fld>
            <a:endParaRPr lang="en-GB"/>
          </a:p>
        </p:txBody>
      </p:sp>
    </p:spTree>
    <p:extLst>
      <p:ext uri="{BB962C8B-B14F-4D97-AF65-F5344CB8AC3E}">
        <p14:creationId xmlns:p14="http://schemas.microsoft.com/office/powerpoint/2010/main" val="55794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modifications can occur on any part of all four nitrogenous bases and ribose sugar, are found in all RNA subtypes and can include adding chemical groups, such as methylations or removal of chemical group such as deamination in Adenine to inosine conversion.</a:t>
            </a:r>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9</a:t>
            </a:fld>
            <a:endParaRPr lang="en-GB"/>
          </a:p>
        </p:txBody>
      </p:sp>
    </p:spTree>
    <p:extLst>
      <p:ext uri="{BB962C8B-B14F-4D97-AF65-F5344CB8AC3E}">
        <p14:creationId xmlns:p14="http://schemas.microsoft.com/office/powerpoint/2010/main" val="325724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RNA modification with known roles in cancer and the main  we identified writers for all of them while our understanding of both readers and erasers is still somewhat limited. Amongst them we have four primary methylation a deamination an isomerization and a complex </a:t>
            </a:r>
            <a:endParaRPr lang="en-GB" dirty="0"/>
          </a:p>
        </p:txBody>
      </p:sp>
      <p:sp>
        <p:nvSpPr>
          <p:cNvPr id="4" name="Slide Number Placeholder 3"/>
          <p:cNvSpPr>
            <a:spLocks noGrp="1"/>
          </p:cNvSpPr>
          <p:nvPr>
            <p:ph type="sldNum" sz="quarter" idx="5"/>
          </p:nvPr>
        </p:nvSpPr>
        <p:spPr/>
        <p:txBody>
          <a:bodyPr/>
          <a:lstStyle/>
          <a:p>
            <a:fld id="{F9E38C0F-F8BD-4130-AD98-6416104E2907}" type="slidenum">
              <a:rPr lang="en-GB" smtClean="0"/>
              <a:t>11</a:t>
            </a:fld>
            <a:endParaRPr lang="en-GB"/>
          </a:p>
        </p:txBody>
      </p:sp>
    </p:spTree>
    <p:extLst>
      <p:ext uri="{BB962C8B-B14F-4D97-AF65-F5344CB8AC3E}">
        <p14:creationId xmlns:p14="http://schemas.microsoft.com/office/powerpoint/2010/main" val="62419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C02D0-DC53-49CE-ED1D-783781BB3716}"/>
              </a:ext>
            </a:extLst>
          </p:cNvPr>
          <p:cNvPicPr>
            <a:picLocks noChangeAspect="1"/>
          </p:cNvPicPr>
          <p:nvPr/>
        </p:nvPicPr>
        <p:blipFill rotWithShape="1">
          <a:blip r:embed="rId3">
            <a:extLst>
              <a:ext uri="{28A0092B-C50C-407E-A947-70E740481C1C}">
                <a14:useLocalDpi xmlns:a14="http://schemas.microsoft.com/office/drawing/2010/main" val="0"/>
              </a:ext>
            </a:extLst>
          </a:blip>
          <a:srcRect l="24896" t="20" b="-1"/>
          <a:stretch/>
        </p:blipFill>
        <p:spPr>
          <a:xfrm>
            <a:off x="0" y="0"/>
            <a:ext cx="9156700" cy="6856718"/>
          </a:xfrm>
          <a:prstGeom prst="rect">
            <a:avLst/>
          </a:prstGeom>
        </p:spPr>
      </p:pic>
      <p:pic>
        <p:nvPicPr>
          <p:cNvPr id="8" name="Picture 7">
            <a:extLst>
              <a:ext uri="{FF2B5EF4-FFF2-40B4-BE49-F238E27FC236}">
                <a16:creationId xmlns:a16="http://schemas.microsoft.com/office/drawing/2014/main" id="{224FBD33-3118-56EE-BD68-9474211420D3}"/>
              </a:ext>
            </a:extLst>
          </p:cNvPr>
          <p:cNvPicPr>
            <a:picLocks noChangeAspect="1"/>
          </p:cNvPicPr>
          <p:nvPr/>
        </p:nvPicPr>
        <p:blipFill rotWithShape="1">
          <a:blip r:embed="rId3">
            <a:extLst>
              <a:ext uri="{28A0092B-C50C-407E-A947-70E740481C1C}">
                <a14:useLocalDpi xmlns:a14="http://schemas.microsoft.com/office/drawing/2010/main" val="0"/>
              </a:ext>
            </a:extLst>
          </a:blip>
          <a:srcRect l="454" t="20" r="74651" b="-1"/>
          <a:stretch/>
        </p:blipFill>
        <p:spPr>
          <a:xfrm>
            <a:off x="9155282" y="1282"/>
            <a:ext cx="3035194" cy="6856718"/>
          </a:xfrm>
          <a:prstGeom prst="rect">
            <a:avLst/>
          </a:prstGeom>
        </p:spPr>
      </p:pic>
      <p:sp>
        <p:nvSpPr>
          <p:cNvPr id="7" name="TextBox 6">
            <a:extLst>
              <a:ext uri="{FF2B5EF4-FFF2-40B4-BE49-F238E27FC236}">
                <a16:creationId xmlns:a16="http://schemas.microsoft.com/office/drawing/2014/main" id="{37607E87-4D3D-8D1E-396D-73B75846E7FF}"/>
              </a:ext>
            </a:extLst>
          </p:cNvPr>
          <p:cNvSpPr txBox="1"/>
          <p:nvPr/>
        </p:nvSpPr>
        <p:spPr>
          <a:xfrm>
            <a:off x="5057776" y="1481682"/>
            <a:ext cx="6747842" cy="584775"/>
          </a:xfrm>
          <a:prstGeom prst="rect">
            <a:avLst/>
          </a:prstGeom>
          <a:noFill/>
        </p:spPr>
        <p:txBody>
          <a:bodyPr wrap="square" lIns="91440" tIns="45720" rIns="91440" bIns="45720" anchor="t">
            <a:spAutoFit/>
          </a:bodyPr>
          <a:lstStyle/>
          <a:p>
            <a:pPr algn="ctr"/>
            <a:r>
              <a:rPr lang="en-US" sz="3200" b="1" dirty="0">
                <a:cs typeface="Calibri"/>
              </a:rPr>
              <a:t>Targeting R</a:t>
            </a:r>
            <a:r>
              <a:rPr lang="en-GB" sz="3200" b="1" dirty="0">
                <a:cs typeface="Calibri"/>
              </a:rPr>
              <a:t>NA modifications in cancer</a:t>
            </a:r>
            <a:endParaRPr lang="en-GB" sz="3200" b="1" dirty="0"/>
          </a:p>
        </p:txBody>
      </p:sp>
      <p:sp>
        <p:nvSpPr>
          <p:cNvPr id="11" name="TextBox 10">
            <a:extLst>
              <a:ext uri="{FF2B5EF4-FFF2-40B4-BE49-F238E27FC236}">
                <a16:creationId xmlns:a16="http://schemas.microsoft.com/office/drawing/2014/main" id="{C2A56E8C-A22B-2DB3-1A12-381ACC4DAB05}"/>
              </a:ext>
            </a:extLst>
          </p:cNvPr>
          <p:cNvSpPr txBox="1"/>
          <p:nvPr/>
        </p:nvSpPr>
        <p:spPr>
          <a:xfrm>
            <a:off x="5828122" y="3722923"/>
            <a:ext cx="5848268" cy="1477328"/>
          </a:xfrm>
          <a:prstGeom prst="rect">
            <a:avLst/>
          </a:prstGeom>
          <a:noFill/>
        </p:spPr>
        <p:txBody>
          <a:bodyPr wrap="none" rtlCol="0">
            <a:spAutoFit/>
          </a:bodyPr>
          <a:lstStyle/>
          <a:p>
            <a:pPr algn="ctr"/>
            <a:r>
              <a:rPr lang="en-US" dirty="0"/>
              <a:t>Dr Isaia Barbieri</a:t>
            </a:r>
          </a:p>
          <a:p>
            <a:pPr algn="ctr"/>
            <a:r>
              <a:rPr lang="en-US" dirty="0"/>
              <a:t>Associate professor</a:t>
            </a:r>
          </a:p>
          <a:p>
            <a:pPr algn="ctr"/>
            <a:r>
              <a:rPr lang="en-US" dirty="0"/>
              <a:t>Department of molecular biotechnology and health sciences</a:t>
            </a:r>
          </a:p>
          <a:p>
            <a:pPr algn="ctr"/>
            <a:r>
              <a:rPr lang="en-US" dirty="0"/>
              <a:t>Molecular Biotechnology Center</a:t>
            </a:r>
          </a:p>
          <a:p>
            <a:pPr algn="ctr"/>
            <a:r>
              <a:rPr lang="en-US" dirty="0"/>
              <a:t>University of Turin</a:t>
            </a:r>
            <a:endParaRPr lang="en-GB" dirty="0"/>
          </a:p>
        </p:txBody>
      </p:sp>
      <p:sp>
        <p:nvSpPr>
          <p:cNvPr id="2" name="TextBox 1"/>
          <p:cNvSpPr txBox="1"/>
          <p:nvPr/>
        </p:nvSpPr>
        <p:spPr>
          <a:xfrm>
            <a:off x="6484864" y="2525358"/>
            <a:ext cx="4704906" cy="369332"/>
          </a:xfrm>
          <a:prstGeom prst="rect">
            <a:avLst/>
          </a:prstGeom>
          <a:noFill/>
        </p:spPr>
        <p:txBody>
          <a:bodyPr wrap="square" lIns="91440" tIns="45720" rIns="91440" bIns="45720" rtlCol="0" anchor="t">
            <a:spAutoFit/>
          </a:bodyPr>
          <a:lstStyle/>
          <a:p>
            <a:pPr algn="ctr"/>
            <a:r>
              <a:rPr lang="en-GB" dirty="0"/>
              <a:t>Wednesday 11</a:t>
            </a:r>
            <a:r>
              <a:rPr lang="en-GB" baseline="30000" dirty="0"/>
              <a:t>th</a:t>
            </a:r>
            <a:r>
              <a:rPr lang="en-GB" dirty="0"/>
              <a:t> of September 2024</a:t>
            </a:r>
          </a:p>
        </p:txBody>
      </p:sp>
    </p:spTree>
    <p:extLst>
      <p:ext uri="{BB962C8B-B14F-4D97-AF65-F5344CB8AC3E}">
        <p14:creationId xmlns:p14="http://schemas.microsoft.com/office/powerpoint/2010/main" val="72158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C8832-C70D-2621-7D7C-873D760A07B5}"/>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1D7646-FB41-9D59-0C1D-2C8C6AF55BE8}"/>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Functions of RNA modifications</a:t>
            </a:r>
          </a:p>
        </p:txBody>
      </p:sp>
      <p:pic>
        <p:nvPicPr>
          <p:cNvPr id="7" name="Picture 6">
            <a:extLst>
              <a:ext uri="{FF2B5EF4-FFF2-40B4-BE49-F238E27FC236}">
                <a16:creationId xmlns:a16="http://schemas.microsoft.com/office/drawing/2014/main" id="{9E9AFCEB-43A8-FFCB-1476-0FE983EC6ADE}"/>
              </a:ext>
            </a:extLst>
          </p:cNvPr>
          <p:cNvPicPr>
            <a:picLocks noChangeAspect="1"/>
          </p:cNvPicPr>
          <p:nvPr/>
        </p:nvPicPr>
        <p:blipFill>
          <a:blip r:embed="rId2"/>
          <a:stretch>
            <a:fillRect/>
          </a:stretch>
        </p:blipFill>
        <p:spPr>
          <a:xfrm>
            <a:off x="902633" y="1323651"/>
            <a:ext cx="9934575" cy="4832542"/>
          </a:xfrm>
          <a:prstGeom prst="rect">
            <a:avLst/>
          </a:prstGeom>
        </p:spPr>
      </p:pic>
    </p:spTree>
    <p:extLst>
      <p:ext uri="{BB962C8B-B14F-4D97-AF65-F5344CB8AC3E}">
        <p14:creationId xmlns:p14="http://schemas.microsoft.com/office/powerpoint/2010/main" val="2959456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75404-49B5-2637-F63B-8581B313EA7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5E05F61-B0CC-3FC2-2156-943D9CCBE64A}"/>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CF615A-4FCC-B256-75F7-E5C7849EF04F}"/>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RNA modifications</a:t>
            </a:r>
          </a:p>
        </p:txBody>
      </p:sp>
      <p:pic>
        <p:nvPicPr>
          <p:cNvPr id="2" name="Picture 1">
            <a:extLst>
              <a:ext uri="{FF2B5EF4-FFF2-40B4-BE49-F238E27FC236}">
                <a16:creationId xmlns:a16="http://schemas.microsoft.com/office/drawing/2014/main" id="{9299110D-0CB8-9E99-4CED-1FDF39A201FA}"/>
              </a:ext>
            </a:extLst>
          </p:cNvPr>
          <p:cNvPicPr>
            <a:picLocks noChangeAspect="1"/>
          </p:cNvPicPr>
          <p:nvPr/>
        </p:nvPicPr>
        <p:blipFill rotWithShape="1">
          <a:blip r:embed="rId3"/>
          <a:srcRect t="1826" r="144" b="-228"/>
          <a:stretch/>
        </p:blipFill>
        <p:spPr>
          <a:xfrm>
            <a:off x="1344551" y="963270"/>
            <a:ext cx="8440287" cy="5283074"/>
          </a:xfrm>
          <a:prstGeom prst="rect">
            <a:avLst/>
          </a:prstGeom>
        </p:spPr>
      </p:pic>
      <p:sp>
        <p:nvSpPr>
          <p:cNvPr id="3" name="TextBox 2">
            <a:extLst>
              <a:ext uri="{FF2B5EF4-FFF2-40B4-BE49-F238E27FC236}">
                <a16:creationId xmlns:a16="http://schemas.microsoft.com/office/drawing/2014/main" id="{5E99040F-CA70-81CC-3E7A-1523E71A195E}"/>
              </a:ext>
            </a:extLst>
          </p:cNvPr>
          <p:cNvSpPr txBox="1"/>
          <p:nvPr/>
        </p:nvSpPr>
        <p:spPr>
          <a:xfrm>
            <a:off x="1989044" y="6415367"/>
            <a:ext cx="6846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Barbieri and </a:t>
            </a:r>
            <a:r>
              <a:rPr lang="en-US" i="1" dirty="0" err="1">
                <a:cs typeface="Calibri"/>
              </a:rPr>
              <a:t>Kouzarides</a:t>
            </a:r>
            <a:r>
              <a:rPr lang="en-US" i="1" dirty="0">
                <a:cs typeface="Calibri"/>
              </a:rPr>
              <a:t>, Nature reviews cancer, 2020</a:t>
            </a:r>
          </a:p>
        </p:txBody>
      </p:sp>
    </p:spTree>
    <p:extLst>
      <p:ext uri="{BB962C8B-B14F-4D97-AF65-F5344CB8AC3E}">
        <p14:creationId xmlns:p14="http://schemas.microsoft.com/office/powerpoint/2010/main" val="322734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E2016A-ACB4-032E-49A4-534C948486DD}"/>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861D89-BFFD-50F5-F0FD-E395744B2A1F}"/>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RNA modifications and the hallmarks of cancer</a:t>
            </a:r>
          </a:p>
        </p:txBody>
      </p:sp>
      <p:pic>
        <p:nvPicPr>
          <p:cNvPr id="6" name="Picture 5">
            <a:extLst>
              <a:ext uri="{FF2B5EF4-FFF2-40B4-BE49-F238E27FC236}">
                <a16:creationId xmlns:a16="http://schemas.microsoft.com/office/drawing/2014/main" id="{C88BAC31-FA20-C848-D685-6A65DDE4040E}"/>
              </a:ext>
            </a:extLst>
          </p:cNvPr>
          <p:cNvPicPr>
            <a:picLocks noChangeAspect="1"/>
          </p:cNvPicPr>
          <p:nvPr/>
        </p:nvPicPr>
        <p:blipFill>
          <a:blip r:embed="rId2"/>
          <a:stretch>
            <a:fillRect/>
          </a:stretch>
        </p:blipFill>
        <p:spPr>
          <a:xfrm>
            <a:off x="418381" y="1608611"/>
            <a:ext cx="11355237" cy="4178273"/>
          </a:xfrm>
          <a:prstGeom prst="rect">
            <a:avLst/>
          </a:prstGeom>
        </p:spPr>
      </p:pic>
    </p:spTree>
    <p:extLst>
      <p:ext uri="{BB962C8B-B14F-4D97-AF65-F5344CB8AC3E}">
        <p14:creationId xmlns:p14="http://schemas.microsoft.com/office/powerpoint/2010/main" val="2119705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47B22-0AD8-322E-770E-5874215D81D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C97289-F341-6C13-8C06-B9A24F8C6F2D}"/>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324A4D-AE6F-3781-EBF8-B8A80FF41828}"/>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rRNA modifications</a:t>
            </a:r>
          </a:p>
        </p:txBody>
      </p:sp>
      <p:pic>
        <p:nvPicPr>
          <p:cNvPr id="3" name="Picture 2">
            <a:extLst>
              <a:ext uri="{FF2B5EF4-FFF2-40B4-BE49-F238E27FC236}">
                <a16:creationId xmlns:a16="http://schemas.microsoft.com/office/drawing/2014/main" id="{B298B430-2682-6B9B-7E2A-06CDEF81F736}"/>
              </a:ext>
            </a:extLst>
          </p:cNvPr>
          <p:cNvPicPr>
            <a:picLocks noChangeAspect="1"/>
          </p:cNvPicPr>
          <p:nvPr/>
        </p:nvPicPr>
        <p:blipFill>
          <a:blip r:embed="rId2"/>
          <a:stretch>
            <a:fillRect/>
          </a:stretch>
        </p:blipFill>
        <p:spPr>
          <a:xfrm>
            <a:off x="279175" y="1109730"/>
            <a:ext cx="6922127" cy="5550795"/>
          </a:xfrm>
          <a:prstGeom prst="rect">
            <a:avLst/>
          </a:prstGeom>
        </p:spPr>
      </p:pic>
      <p:sp>
        <p:nvSpPr>
          <p:cNvPr id="4" name="TextBox 3">
            <a:extLst>
              <a:ext uri="{FF2B5EF4-FFF2-40B4-BE49-F238E27FC236}">
                <a16:creationId xmlns:a16="http://schemas.microsoft.com/office/drawing/2014/main" id="{5E2A9734-27D6-F388-BB2F-D1F3B7CBB58B}"/>
              </a:ext>
            </a:extLst>
          </p:cNvPr>
          <p:cNvSpPr txBox="1"/>
          <p:nvPr/>
        </p:nvSpPr>
        <p:spPr>
          <a:xfrm>
            <a:off x="7198753" y="1177879"/>
            <a:ext cx="4749083"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Highly heterogeneous</a:t>
            </a:r>
          </a:p>
          <a:p>
            <a:pPr marL="285750" indent="-285750">
              <a:buFont typeface="Arial"/>
              <a:buChar char="•"/>
            </a:pPr>
            <a:r>
              <a:rPr lang="en-US" sz="2400" dirty="0">
                <a:cs typeface="Calibri"/>
              </a:rPr>
              <a:t>Highly redundant</a:t>
            </a:r>
          </a:p>
          <a:p>
            <a:pPr marL="285750" indent="-285750">
              <a:buFont typeface="Arial"/>
              <a:buChar char="•"/>
            </a:pPr>
            <a:r>
              <a:rPr lang="en-US" sz="2400" dirty="0">
                <a:cs typeface="Calibri"/>
              </a:rPr>
              <a:t>Direct modification</a:t>
            </a:r>
          </a:p>
          <a:p>
            <a:pPr marL="285750" indent="-285750">
              <a:buFont typeface="Arial"/>
              <a:buChar char="•"/>
            </a:pPr>
            <a:r>
              <a:rPr lang="en-US" sz="2400" dirty="0">
                <a:cs typeface="Calibri"/>
              </a:rPr>
              <a:t>RNA-guided modification</a:t>
            </a:r>
          </a:p>
          <a:p>
            <a:pPr marL="285750" indent="-285750">
              <a:buFont typeface="Arial"/>
              <a:buChar char="•"/>
            </a:pPr>
            <a:r>
              <a:rPr lang="en-US" sz="2400" dirty="0">
                <a:cs typeface="Calibri"/>
              </a:rPr>
              <a:t>Involved in ribosomal RNA maturation</a:t>
            </a:r>
          </a:p>
          <a:p>
            <a:pPr marL="285750" indent="-285750">
              <a:buFont typeface="Arial"/>
              <a:buChar char="•"/>
            </a:pPr>
            <a:r>
              <a:rPr lang="en-US" sz="2400" dirty="0">
                <a:cs typeface="Calibri"/>
              </a:rPr>
              <a:t>Collectively affecting translation efficiency and accuracy.</a:t>
            </a:r>
          </a:p>
          <a:p>
            <a:pPr marL="285750" indent="-285750">
              <a:buFont typeface="Arial"/>
              <a:buChar char="•"/>
            </a:pPr>
            <a:endParaRPr lang="en-US" sz="2400" dirty="0">
              <a:cs typeface="Calibri"/>
            </a:endParaRPr>
          </a:p>
          <a:p>
            <a:r>
              <a:rPr lang="en-US" sz="2400" dirty="0">
                <a:cs typeface="Calibri"/>
              </a:rPr>
              <a:t>Open questions:</a:t>
            </a:r>
          </a:p>
          <a:p>
            <a:pPr marL="342900" indent="-342900">
              <a:buFont typeface="Arial"/>
              <a:buChar char="•"/>
            </a:pPr>
            <a:r>
              <a:rPr lang="en-US" sz="2400" dirty="0">
                <a:cs typeface="Calibri"/>
              </a:rPr>
              <a:t>Stoichiometry</a:t>
            </a:r>
          </a:p>
          <a:p>
            <a:pPr marL="342900" indent="-342900">
              <a:buFont typeface="Arial"/>
              <a:buChar char="•"/>
            </a:pPr>
            <a:r>
              <a:rPr lang="en-US" sz="2400" dirty="0">
                <a:cs typeface="Calibri"/>
              </a:rPr>
              <a:t>Regulation </a:t>
            </a:r>
          </a:p>
          <a:p>
            <a:pPr marL="342900" indent="-342900">
              <a:buFont typeface="Arial"/>
              <a:buChar char="•"/>
            </a:pPr>
            <a:r>
              <a:rPr lang="en-US" sz="2400" dirty="0">
                <a:cs typeface="Calibri"/>
              </a:rPr>
              <a:t>Ribosomal heterogeneity</a:t>
            </a:r>
          </a:p>
          <a:p>
            <a:pPr marL="285750" indent="-285750">
              <a:buFont typeface="Arial"/>
              <a:buChar char="•"/>
            </a:pPr>
            <a:endParaRPr lang="en-US" dirty="0">
              <a:cs typeface="Calibri"/>
            </a:endParaRPr>
          </a:p>
        </p:txBody>
      </p:sp>
      <p:sp>
        <p:nvSpPr>
          <p:cNvPr id="5" name="TextBox 4">
            <a:extLst>
              <a:ext uri="{FF2B5EF4-FFF2-40B4-BE49-F238E27FC236}">
                <a16:creationId xmlns:a16="http://schemas.microsoft.com/office/drawing/2014/main" id="{A5FB65FB-8B01-AD58-C910-4AE8DE6D383E}"/>
              </a:ext>
            </a:extLst>
          </p:cNvPr>
          <p:cNvSpPr txBox="1"/>
          <p:nvPr/>
        </p:nvSpPr>
        <p:spPr>
          <a:xfrm>
            <a:off x="6777507" y="6133563"/>
            <a:ext cx="56989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Nicholson et al. </a:t>
            </a:r>
            <a:r>
              <a:rPr lang="en-US" dirty="0">
                <a:solidFill>
                  <a:srgbClr val="000000"/>
                </a:solidFill>
                <a:ea typeface="+mn-lt"/>
                <a:cs typeface="+mn-lt"/>
              </a:rPr>
              <a:t>Nature Communications volume 13, Article number: 591 (2022)</a:t>
            </a:r>
          </a:p>
        </p:txBody>
      </p:sp>
    </p:spTree>
    <p:extLst>
      <p:ext uri="{BB962C8B-B14F-4D97-AF65-F5344CB8AC3E}">
        <p14:creationId xmlns:p14="http://schemas.microsoft.com/office/powerpoint/2010/main" val="2469053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6A795-14BE-AD8E-D576-613F8BD638B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D7D714-8B9D-6E36-D258-2AB8F8350E53}"/>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DC5E9-4A31-60A1-8010-940C7FFF2B1E}"/>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rRNA snoRNA-guided 2'O-methylation</a:t>
            </a:r>
          </a:p>
        </p:txBody>
      </p:sp>
      <p:pic>
        <p:nvPicPr>
          <p:cNvPr id="2" name="Picture 1" descr="A diagram of a dna sequence&#10;&#10;Description automatically generated">
            <a:extLst>
              <a:ext uri="{FF2B5EF4-FFF2-40B4-BE49-F238E27FC236}">
                <a16:creationId xmlns:a16="http://schemas.microsoft.com/office/drawing/2014/main" id="{EE2F0698-1648-04E3-5068-50F8B150AF4A}"/>
              </a:ext>
            </a:extLst>
          </p:cNvPr>
          <p:cNvPicPr>
            <a:picLocks noChangeAspect="1"/>
          </p:cNvPicPr>
          <p:nvPr/>
        </p:nvPicPr>
        <p:blipFill>
          <a:blip r:embed="rId2"/>
          <a:stretch>
            <a:fillRect/>
          </a:stretch>
        </p:blipFill>
        <p:spPr>
          <a:xfrm>
            <a:off x="1298619" y="2518956"/>
            <a:ext cx="10485550" cy="4277807"/>
          </a:xfrm>
          <a:prstGeom prst="rect">
            <a:avLst/>
          </a:prstGeom>
        </p:spPr>
      </p:pic>
      <p:pic>
        <p:nvPicPr>
          <p:cNvPr id="3" name="Picture 2" descr="A structure of a chemical compound&#10;&#10;Description automatically generated">
            <a:extLst>
              <a:ext uri="{FF2B5EF4-FFF2-40B4-BE49-F238E27FC236}">
                <a16:creationId xmlns:a16="http://schemas.microsoft.com/office/drawing/2014/main" id="{E4AF6442-6401-A2FD-BDC5-E3ECEF8240CB}"/>
              </a:ext>
            </a:extLst>
          </p:cNvPr>
          <p:cNvPicPr>
            <a:picLocks noChangeAspect="1"/>
          </p:cNvPicPr>
          <p:nvPr/>
        </p:nvPicPr>
        <p:blipFill>
          <a:blip r:embed="rId3"/>
          <a:stretch>
            <a:fillRect/>
          </a:stretch>
        </p:blipFill>
        <p:spPr>
          <a:xfrm>
            <a:off x="577873" y="1117041"/>
            <a:ext cx="2428875" cy="1876425"/>
          </a:xfrm>
          <a:prstGeom prst="rect">
            <a:avLst/>
          </a:prstGeom>
        </p:spPr>
      </p:pic>
    </p:spTree>
    <p:extLst>
      <p:ext uri="{BB962C8B-B14F-4D97-AF65-F5344CB8AC3E}">
        <p14:creationId xmlns:p14="http://schemas.microsoft.com/office/powerpoint/2010/main" val="391278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1A3B-7B88-F232-9A53-43D13F0B50F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E2CB51-2CC5-B45A-A3E1-FE1C248EF72A}"/>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B23168-ED16-281C-A306-5F704E8B1020}"/>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rRNA snoRNA-guided </a:t>
            </a:r>
            <a:r>
              <a:rPr lang="en-US" sz="2400" err="1">
                <a:cs typeface="Calibri" panose="020F0502020204030204"/>
              </a:rPr>
              <a:t>Pseudourydilation</a:t>
            </a:r>
            <a:r>
              <a:rPr lang="en-US" sz="2400" dirty="0">
                <a:cs typeface="Calibri" panose="020F0502020204030204"/>
              </a:rPr>
              <a:t> </a:t>
            </a:r>
            <a:r>
              <a:rPr lang="en-US" sz="2400" dirty="0">
                <a:ea typeface="+mn-lt"/>
                <a:cs typeface="+mn-lt"/>
              </a:rPr>
              <a:t>(Ψ</a:t>
            </a:r>
            <a:r>
              <a:rPr lang="en-US" sz="2400" dirty="0">
                <a:cs typeface="Calibri" panose="020F0502020204030204"/>
              </a:rPr>
              <a:t>)</a:t>
            </a:r>
          </a:p>
        </p:txBody>
      </p:sp>
      <p:pic>
        <p:nvPicPr>
          <p:cNvPr id="4" name="Picture 3" descr="A diagram of a dna molecule&#10;&#10;Description automatically generated">
            <a:extLst>
              <a:ext uri="{FF2B5EF4-FFF2-40B4-BE49-F238E27FC236}">
                <a16:creationId xmlns:a16="http://schemas.microsoft.com/office/drawing/2014/main" id="{651CB472-7692-0E14-8A5A-A83121632667}"/>
              </a:ext>
            </a:extLst>
          </p:cNvPr>
          <p:cNvPicPr>
            <a:picLocks noChangeAspect="1"/>
          </p:cNvPicPr>
          <p:nvPr/>
        </p:nvPicPr>
        <p:blipFill>
          <a:blip r:embed="rId2"/>
          <a:stretch>
            <a:fillRect/>
          </a:stretch>
        </p:blipFill>
        <p:spPr>
          <a:xfrm>
            <a:off x="1652789" y="2205466"/>
            <a:ext cx="9626958" cy="4572081"/>
          </a:xfrm>
          <a:prstGeom prst="rect">
            <a:avLst/>
          </a:prstGeom>
        </p:spPr>
      </p:pic>
      <p:pic>
        <p:nvPicPr>
          <p:cNvPr id="2" name="Picture 1" descr="A diagram of a chemical reaction&#10;&#10;Description automatically generated">
            <a:extLst>
              <a:ext uri="{FF2B5EF4-FFF2-40B4-BE49-F238E27FC236}">
                <a16:creationId xmlns:a16="http://schemas.microsoft.com/office/drawing/2014/main" id="{55EB2885-FEBC-8F37-C9A4-4AD03A29EE66}"/>
              </a:ext>
            </a:extLst>
          </p:cNvPr>
          <p:cNvPicPr>
            <a:picLocks noChangeAspect="1"/>
          </p:cNvPicPr>
          <p:nvPr/>
        </p:nvPicPr>
        <p:blipFill>
          <a:blip r:embed="rId3"/>
          <a:stretch>
            <a:fillRect/>
          </a:stretch>
        </p:blipFill>
        <p:spPr>
          <a:xfrm>
            <a:off x="236113" y="1078357"/>
            <a:ext cx="4046113" cy="1524497"/>
          </a:xfrm>
          <a:prstGeom prst="rect">
            <a:avLst/>
          </a:prstGeom>
        </p:spPr>
      </p:pic>
    </p:spTree>
    <p:extLst>
      <p:ext uri="{BB962C8B-B14F-4D97-AF65-F5344CB8AC3E}">
        <p14:creationId xmlns:p14="http://schemas.microsoft.com/office/powerpoint/2010/main" val="251175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9E0B792E-44E8-05B8-7704-69BED43D15A9}"/>
              </a:ext>
            </a:extLst>
          </p:cNvPr>
          <p:cNvPicPr>
            <a:picLocks noChangeAspect="1"/>
          </p:cNvPicPr>
          <p:nvPr/>
        </p:nvPicPr>
        <p:blipFill>
          <a:blip r:embed="rId2"/>
          <a:stretch>
            <a:fillRect/>
          </a:stretch>
        </p:blipFill>
        <p:spPr>
          <a:xfrm>
            <a:off x="2617974" y="182096"/>
            <a:ext cx="7942169" cy="3053602"/>
          </a:xfrm>
          <a:prstGeom prst="rect">
            <a:avLst/>
          </a:prstGeom>
        </p:spPr>
      </p:pic>
      <p:pic>
        <p:nvPicPr>
          <p:cNvPr id="6" name="Picture 5" descr="A screenshot of a news article&#10;&#10;Description automatically generated">
            <a:extLst>
              <a:ext uri="{FF2B5EF4-FFF2-40B4-BE49-F238E27FC236}">
                <a16:creationId xmlns:a16="http://schemas.microsoft.com/office/drawing/2014/main" id="{06346DEF-E107-F1BC-0B75-AD28827A987F}"/>
              </a:ext>
            </a:extLst>
          </p:cNvPr>
          <p:cNvPicPr>
            <a:picLocks noChangeAspect="1"/>
          </p:cNvPicPr>
          <p:nvPr/>
        </p:nvPicPr>
        <p:blipFill>
          <a:blip r:embed="rId3"/>
          <a:stretch>
            <a:fillRect/>
          </a:stretch>
        </p:blipFill>
        <p:spPr>
          <a:xfrm>
            <a:off x="2211481" y="3597368"/>
            <a:ext cx="8463804" cy="3137088"/>
          </a:xfrm>
          <a:prstGeom prst="rect">
            <a:avLst/>
          </a:prstGeom>
        </p:spPr>
      </p:pic>
    </p:spTree>
    <p:extLst>
      <p:ext uri="{BB962C8B-B14F-4D97-AF65-F5344CB8AC3E}">
        <p14:creationId xmlns:p14="http://schemas.microsoft.com/office/powerpoint/2010/main" val="962668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55CF-A736-1692-E9BA-2F1786A79E3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B2F2CFC-0902-1A6A-AA6A-60E1A83EB820}"/>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350DB0-DFD6-217C-2D49-2F4B80774EA1}"/>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rRNA snoRNA-guided </a:t>
            </a:r>
            <a:r>
              <a:rPr lang="en-US" sz="2400" err="1">
                <a:cs typeface="Calibri" panose="020F0502020204030204"/>
              </a:rPr>
              <a:t>Pseudourydilation</a:t>
            </a:r>
            <a:r>
              <a:rPr lang="en-US" sz="2400" dirty="0">
                <a:cs typeface="Calibri" panose="020F0502020204030204"/>
              </a:rPr>
              <a:t> </a:t>
            </a:r>
            <a:r>
              <a:rPr lang="en-US" sz="2400" dirty="0">
                <a:ea typeface="+mn-lt"/>
                <a:cs typeface="+mn-lt"/>
              </a:rPr>
              <a:t>(Ψ</a:t>
            </a:r>
            <a:r>
              <a:rPr lang="en-US" sz="2400" dirty="0">
                <a:cs typeface="Calibri" panose="020F0502020204030204"/>
              </a:rPr>
              <a:t>)</a:t>
            </a:r>
          </a:p>
        </p:txBody>
      </p:sp>
      <p:pic>
        <p:nvPicPr>
          <p:cNvPr id="2" name="Picture 1" descr="A diagram of cancer cells&#10;&#10;Description automatically generated">
            <a:extLst>
              <a:ext uri="{FF2B5EF4-FFF2-40B4-BE49-F238E27FC236}">
                <a16:creationId xmlns:a16="http://schemas.microsoft.com/office/drawing/2014/main" id="{2C8F5313-E25D-BC04-0508-C91285653420}"/>
              </a:ext>
            </a:extLst>
          </p:cNvPr>
          <p:cNvPicPr>
            <a:picLocks noChangeAspect="1"/>
          </p:cNvPicPr>
          <p:nvPr/>
        </p:nvPicPr>
        <p:blipFill>
          <a:blip r:embed="rId2"/>
          <a:stretch>
            <a:fillRect/>
          </a:stretch>
        </p:blipFill>
        <p:spPr>
          <a:xfrm>
            <a:off x="477479" y="1402326"/>
            <a:ext cx="5755559" cy="4803059"/>
          </a:xfrm>
          <a:prstGeom prst="rect">
            <a:avLst/>
          </a:prstGeom>
        </p:spPr>
      </p:pic>
      <p:pic>
        <p:nvPicPr>
          <p:cNvPr id="3" name="Picture 2" descr="Story Photo">
            <a:extLst>
              <a:ext uri="{FF2B5EF4-FFF2-40B4-BE49-F238E27FC236}">
                <a16:creationId xmlns:a16="http://schemas.microsoft.com/office/drawing/2014/main" id="{3E67DDF7-DFF5-7510-0CC2-6A8E3802B43C}"/>
              </a:ext>
            </a:extLst>
          </p:cNvPr>
          <p:cNvPicPr>
            <a:picLocks noChangeAspect="1"/>
          </p:cNvPicPr>
          <p:nvPr/>
        </p:nvPicPr>
        <p:blipFill>
          <a:blip r:embed="rId3"/>
          <a:stretch>
            <a:fillRect/>
          </a:stretch>
        </p:blipFill>
        <p:spPr>
          <a:xfrm>
            <a:off x="7052535" y="1402326"/>
            <a:ext cx="4551155" cy="3281434"/>
          </a:xfrm>
          <a:prstGeom prst="rect">
            <a:avLst/>
          </a:prstGeom>
        </p:spPr>
      </p:pic>
      <p:sp>
        <p:nvSpPr>
          <p:cNvPr id="5" name="TextBox 4">
            <a:extLst>
              <a:ext uri="{FF2B5EF4-FFF2-40B4-BE49-F238E27FC236}">
                <a16:creationId xmlns:a16="http://schemas.microsoft.com/office/drawing/2014/main" id="{D717FBF7-0976-B4E8-4FE1-68C0BFD9938B}"/>
              </a:ext>
            </a:extLst>
          </p:cNvPr>
          <p:cNvSpPr txBox="1"/>
          <p:nvPr/>
        </p:nvSpPr>
        <p:spPr>
          <a:xfrm>
            <a:off x="645240" y="6344877"/>
            <a:ext cx="48024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Penzo M and Montanaro L Biomolecules 2018</a:t>
            </a:r>
            <a:endParaRPr lang="en-US" i="1" dirty="0"/>
          </a:p>
        </p:txBody>
      </p:sp>
      <p:sp>
        <p:nvSpPr>
          <p:cNvPr id="4" name="TextBox 3">
            <a:extLst>
              <a:ext uri="{FF2B5EF4-FFF2-40B4-BE49-F238E27FC236}">
                <a16:creationId xmlns:a16="http://schemas.microsoft.com/office/drawing/2014/main" id="{0FC0E97E-7339-7FA5-1F47-3979049172AB}"/>
              </a:ext>
            </a:extLst>
          </p:cNvPr>
          <p:cNvSpPr txBox="1"/>
          <p:nvPr/>
        </p:nvSpPr>
        <p:spPr>
          <a:xfrm>
            <a:off x="6826685" y="4910203"/>
            <a:ext cx="4887836" cy="1200329"/>
          </a:xfrm>
          <a:prstGeom prst="rect">
            <a:avLst/>
          </a:prstGeom>
          <a:noFill/>
        </p:spPr>
        <p:txBody>
          <a:bodyPr wrap="square" rtlCol="0">
            <a:spAutoFit/>
          </a:bodyPr>
          <a:lstStyle/>
          <a:p>
            <a:r>
              <a:rPr lang="en-US" dirty="0"/>
              <a:t>Mutations within the rRNA </a:t>
            </a:r>
            <a:r>
              <a:rPr lang="en-US" dirty="0" err="1"/>
              <a:t>pseudourydylation</a:t>
            </a:r>
            <a:r>
              <a:rPr lang="en-US" dirty="0"/>
              <a:t> cause </a:t>
            </a:r>
            <a:r>
              <a:rPr lang="en-US" dirty="0" err="1"/>
              <a:t>dyskereatosis</a:t>
            </a:r>
            <a:r>
              <a:rPr lang="en-US" dirty="0"/>
              <a:t> congenita caused by deficient telomer maintenance. At the same the enzymes and snoRNAs are upregulated in cancer.</a:t>
            </a:r>
            <a:endParaRPr lang="en-GB" dirty="0"/>
          </a:p>
        </p:txBody>
      </p:sp>
    </p:spTree>
    <p:extLst>
      <p:ext uri="{BB962C8B-B14F-4D97-AF65-F5344CB8AC3E}">
        <p14:creationId xmlns:p14="http://schemas.microsoft.com/office/powerpoint/2010/main" val="119654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8A2FB-FB35-C588-F606-2210C803EAF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96AA4C9-A126-DA66-1EB6-2140D80F62AC}"/>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F5A3F9-EDFB-A6F2-DE7E-1023E3D1DE84}"/>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rRNA snoRNA-guided </a:t>
            </a:r>
            <a:r>
              <a:rPr lang="en-US" sz="2400" err="1">
                <a:cs typeface="Calibri" panose="020F0502020204030204"/>
              </a:rPr>
              <a:t>Pseudourydilation</a:t>
            </a:r>
            <a:r>
              <a:rPr lang="en-US" sz="2400" dirty="0">
                <a:cs typeface="Calibri" panose="020F0502020204030204"/>
              </a:rPr>
              <a:t> </a:t>
            </a:r>
            <a:r>
              <a:rPr lang="en-US" sz="2400" dirty="0">
                <a:ea typeface="+mn-lt"/>
                <a:cs typeface="+mn-lt"/>
              </a:rPr>
              <a:t>(Ψ</a:t>
            </a:r>
            <a:r>
              <a:rPr lang="en-US" sz="2400" dirty="0">
                <a:cs typeface="Calibri" panose="020F0502020204030204"/>
              </a:rPr>
              <a:t>)</a:t>
            </a:r>
          </a:p>
        </p:txBody>
      </p:sp>
      <p:pic>
        <p:nvPicPr>
          <p:cNvPr id="2" name="Picture 1" descr="A diagram of cancer cells&#10;&#10;Description automatically generated">
            <a:extLst>
              <a:ext uri="{FF2B5EF4-FFF2-40B4-BE49-F238E27FC236}">
                <a16:creationId xmlns:a16="http://schemas.microsoft.com/office/drawing/2014/main" id="{D44D3DA5-8E16-C61D-5C8F-1DEFDB9E78D0}"/>
              </a:ext>
            </a:extLst>
          </p:cNvPr>
          <p:cNvPicPr>
            <a:picLocks noChangeAspect="1"/>
          </p:cNvPicPr>
          <p:nvPr/>
        </p:nvPicPr>
        <p:blipFill>
          <a:blip r:embed="rId2"/>
          <a:stretch>
            <a:fillRect/>
          </a:stretch>
        </p:blipFill>
        <p:spPr>
          <a:xfrm>
            <a:off x="477479" y="1402326"/>
            <a:ext cx="5755559" cy="4803059"/>
          </a:xfrm>
          <a:prstGeom prst="rect">
            <a:avLst/>
          </a:prstGeom>
        </p:spPr>
      </p:pic>
      <p:pic>
        <p:nvPicPr>
          <p:cNvPr id="5" name="Picture 4" descr="A diagram of yeast formation&#10;&#10;Description automatically generated">
            <a:extLst>
              <a:ext uri="{FF2B5EF4-FFF2-40B4-BE49-F238E27FC236}">
                <a16:creationId xmlns:a16="http://schemas.microsoft.com/office/drawing/2014/main" id="{F09A885E-8F55-884F-B11A-2EBEBEB05F3B}"/>
              </a:ext>
            </a:extLst>
          </p:cNvPr>
          <p:cNvPicPr>
            <a:picLocks noChangeAspect="1"/>
          </p:cNvPicPr>
          <p:nvPr/>
        </p:nvPicPr>
        <p:blipFill>
          <a:blip r:embed="rId3"/>
          <a:stretch>
            <a:fillRect/>
          </a:stretch>
        </p:blipFill>
        <p:spPr>
          <a:xfrm>
            <a:off x="6694384" y="1257300"/>
            <a:ext cx="4813198" cy="3814916"/>
          </a:xfrm>
          <a:prstGeom prst="rect">
            <a:avLst/>
          </a:prstGeom>
        </p:spPr>
      </p:pic>
      <p:sp>
        <p:nvSpPr>
          <p:cNvPr id="7" name="TextBox 6">
            <a:extLst>
              <a:ext uri="{FF2B5EF4-FFF2-40B4-BE49-F238E27FC236}">
                <a16:creationId xmlns:a16="http://schemas.microsoft.com/office/drawing/2014/main" id="{034E6E97-9442-A685-984A-6FD875BCF6D1}"/>
              </a:ext>
            </a:extLst>
          </p:cNvPr>
          <p:cNvSpPr txBox="1"/>
          <p:nvPr/>
        </p:nvSpPr>
        <p:spPr>
          <a:xfrm>
            <a:off x="6977831" y="5284838"/>
            <a:ext cx="4701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Decreased P53 translation </a:t>
            </a:r>
          </a:p>
          <a:p>
            <a:r>
              <a:rPr lang="en-US" dirty="0">
                <a:cs typeface="Calibri"/>
              </a:rPr>
              <a:t>Increased IRES-dependent VEGF translation</a:t>
            </a:r>
          </a:p>
          <a:p>
            <a:endParaRPr lang="en-US" dirty="0">
              <a:cs typeface="Calibri"/>
            </a:endParaRPr>
          </a:p>
        </p:txBody>
      </p:sp>
      <p:sp>
        <p:nvSpPr>
          <p:cNvPr id="9" name="TextBox 8">
            <a:extLst>
              <a:ext uri="{FF2B5EF4-FFF2-40B4-BE49-F238E27FC236}">
                <a16:creationId xmlns:a16="http://schemas.microsoft.com/office/drawing/2014/main" id="{0FED5A67-7808-CAD9-F458-C9F986BEF9AD}"/>
              </a:ext>
            </a:extLst>
          </p:cNvPr>
          <p:cNvSpPr txBox="1"/>
          <p:nvPr/>
        </p:nvSpPr>
        <p:spPr>
          <a:xfrm>
            <a:off x="7503241" y="6258846"/>
            <a:ext cx="37823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Jack K et al. Mol Cell 2011</a:t>
            </a:r>
            <a:endParaRPr lang="en-US" i="1" dirty="0"/>
          </a:p>
        </p:txBody>
      </p:sp>
      <p:sp>
        <p:nvSpPr>
          <p:cNvPr id="10" name="TextBox 9">
            <a:extLst>
              <a:ext uri="{FF2B5EF4-FFF2-40B4-BE49-F238E27FC236}">
                <a16:creationId xmlns:a16="http://schemas.microsoft.com/office/drawing/2014/main" id="{3F7D7E8B-63C1-0CA3-8DE9-0E8D0395D270}"/>
              </a:ext>
            </a:extLst>
          </p:cNvPr>
          <p:cNvSpPr txBox="1"/>
          <p:nvPr/>
        </p:nvSpPr>
        <p:spPr>
          <a:xfrm>
            <a:off x="645240" y="6344877"/>
            <a:ext cx="48024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Penzo M and Montanaro L,  Biomolecules 2018</a:t>
            </a:r>
            <a:endParaRPr lang="en-US" i="1" dirty="0"/>
          </a:p>
        </p:txBody>
      </p:sp>
    </p:spTree>
    <p:extLst>
      <p:ext uri="{BB962C8B-B14F-4D97-AF65-F5344CB8AC3E}">
        <p14:creationId xmlns:p14="http://schemas.microsoft.com/office/powerpoint/2010/main" val="4064667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EB450-EBA0-DBA2-C744-01C7DCF2F6A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20D8B45-9EBD-2AE2-F870-EA19177BD4BF}"/>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F00ED5-9298-4861-D513-ED7E1C95680B}"/>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tRNA modifications</a:t>
            </a:r>
          </a:p>
        </p:txBody>
      </p:sp>
      <p:pic>
        <p:nvPicPr>
          <p:cNvPr id="3" name="Picture 2" descr="A diagram of a molecule&#10;&#10;Description automatically generated">
            <a:extLst>
              <a:ext uri="{FF2B5EF4-FFF2-40B4-BE49-F238E27FC236}">
                <a16:creationId xmlns:a16="http://schemas.microsoft.com/office/drawing/2014/main" id="{41D40652-A26A-D49D-9087-C4261D4CEA77}"/>
              </a:ext>
            </a:extLst>
          </p:cNvPr>
          <p:cNvPicPr>
            <a:picLocks noChangeAspect="1"/>
          </p:cNvPicPr>
          <p:nvPr/>
        </p:nvPicPr>
        <p:blipFill>
          <a:blip r:embed="rId2"/>
          <a:stretch>
            <a:fillRect/>
          </a:stretch>
        </p:blipFill>
        <p:spPr>
          <a:xfrm>
            <a:off x="360106" y="898270"/>
            <a:ext cx="7674078" cy="5958656"/>
          </a:xfrm>
          <a:prstGeom prst="rect">
            <a:avLst/>
          </a:prstGeom>
        </p:spPr>
      </p:pic>
      <p:sp>
        <p:nvSpPr>
          <p:cNvPr id="4" name="TextBox 3">
            <a:extLst>
              <a:ext uri="{FF2B5EF4-FFF2-40B4-BE49-F238E27FC236}">
                <a16:creationId xmlns:a16="http://schemas.microsoft.com/office/drawing/2014/main" id="{DC06DFB1-32D8-E497-6D3B-A225EDC48F4D}"/>
              </a:ext>
            </a:extLst>
          </p:cNvPr>
          <p:cNvSpPr txBox="1"/>
          <p:nvPr/>
        </p:nvSpPr>
        <p:spPr>
          <a:xfrm>
            <a:off x="8047088" y="1010879"/>
            <a:ext cx="407424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Non-wobble position mods:</a:t>
            </a:r>
          </a:p>
          <a:p>
            <a:endParaRPr lang="en-US" sz="2000" dirty="0">
              <a:cs typeface="Calibri"/>
            </a:endParaRPr>
          </a:p>
          <a:p>
            <a:pPr marL="285750" indent="-285750">
              <a:buFont typeface="Arial"/>
              <a:buChar char="•"/>
            </a:pPr>
            <a:r>
              <a:rPr lang="en-US" sz="2000" dirty="0">
                <a:cs typeface="Calibri"/>
              </a:rPr>
              <a:t>Mainly primary methylations</a:t>
            </a:r>
          </a:p>
          <a:p>
            <a:pPr marL="285750" indent="-285750">
              <a:buFont typeface="Arial"/>
              <a:buChar char="•"/>
            </a:pPr>
            <a:r>
              <a:rPr lang="en-US" sz="2000" dirty="0">
                <a:cs typeface="Calibri"/>
              </a:rPr>
              <a:t>Affecting stability and secondary conformation.</a:t>
            </a:r>
          </a:p>
          <a:p>
            <a:pPr marL="285750" indent="-285750">
              <a:buFont typeface="Arial"/>
              <a:buChar char="•"/>
            </a:pPr>
            <a:endParaRPr lang="en-US" sz="2000" dirty="0">
              <a:cs typeface="Calibri"/>
            </a:endParaRPr>
          </a:p>
          <a:p>
            <a:r>
              <a:rPr lang="en-US" sz="2000" dirty="0">
                <a:cs typeface="Calibri"/>
              </a:rPr>
              <a:t>Wobble position mods:</a:t>
            </a:r>
          </a:p>
          <a:p>
            <a:endParaRPr lang="en-US" sz="2000" dirty="0">
              <a:cs typeface="Calibri"/>
            </a:endParaRPr>
          </a:p>
          <a:p>
            <a:pPr marL="285750" indent="-285750">
              <a:buFont typeface="Arial"/>
              <a:buChar char="•"/>
            </a:pPr>
            <a:r>
              <a:rPr lang="en-US" sz="2000" dirty="0">
                <a:cs typeface="Calibri"/>
              </a:rPr>
              <a:t>Highly heterogeneous and complex</a:t>
            </a:r>
          </a:p>
          <a:p>
            <a:pPr marL="285750" indent="-285750">
              <a:buFont typeface="Arial"/>
              <a:buChar char="•"/>
            </a:pPr>
            <a:r>
              <a:rPr lang="en-US" sz="2000" dirty="0">
                <a:cs typeface="Calibri"/>
              </a:rPr>
              <a:t>Required for proper decoding</a:t>
            </a:r>
          </a:p>
        </p:txBody>
      </p:sp>
      <p:sp>
        <p:nvSpPr>
          <p:cNvPr id="11" name="TextBox 10">
            <a:extLst>
              <a:ext uri="{FF2B5EF4-FFF2-40B4-BE49-F238E27FC236}">
                <a16:creationId xmlns:a16="http://schemas.microsoft.com/office/drawing/2014/main" id="{CC01977C-60BF-0DBC-FE12-5C26FE5CA8D1}"/>
              </a:ext>
            </a:extLst>
          </p:cNvPr>
          <p:cNvSpPr txBox="1"/>
          <p:nvPr/>
        </p:nvSpPr>
        <p:spPr>
          <a:xfrm>
            <a:off x="8227143" y="5191433"/>
            <a:ext cx="361581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Open questions:​</a:t>
            </a:r>
          </a:p>
          <a:p>
            <a:pPr marL="342900" indent="-342900">
              <a:buChar char="•"/>
            </a:pPr>
            <a:r>
              <a:rPr lang="en-US" sz="2000" dirty="0">
                <a:cs typeface="Arial"/>
              </a:rPr>
              <a:t>Stoichiometry​</a:t>
            </a:r>
          </a:p>
          <a:p>
            <a:pPr marL="342900" indent="-342900">
              <a:buChar char="•"/>
            </a:pPr>
            <a:r>
              <a:rPr lang="en-US" sz="2000" dirty="0">
                <a:cs typeface="Arial"/>
              </a:rPr>
              <a:t>Regulation ​</a:t>
            </a:r>
          </a:p>
          <a:p>
            <a:pPr marL="342900" indent="-342900">
              <a:buChar char="•"/>
            </a:pPr>
            <a:r>
              <a:rPr lang="en-US" sz="2000" dirty="0">
                <a:cs typeface="Arial"/>
              </a:rPr>
              <a:t>tRNA heterogeneity​</a:t>
            </a:r>
          </a:p>
        </p:txBody>
      </p:sp>
    </p:spTree>
    <p:extLst>
      <p:ext uri="{BB962C8B-B14F-4D97-AF65-F5344CB8AC3E}">
        <p14:creationId xmlns:p14="http://schemas.microsoft.com/office/powerpoint/2010/main" val="279777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0AA53F-5EA3-1DD9-3885-1FC6F89B8179}"/>
              </a:ext>
            </a:extLst>
          </p:cNvPr>
          <p:cNvSpPr/>
          <p:nvPr/>
        </p:nvSpPr>
        <p:spPr>
          <a:xfrm>
            <a:off x="0" y="0"/>
            <a:ext cx="12192000" cy="6265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More than 4 bases</a:t>
            </a:r>
            <a:endParaRPr lang="en-GB" sz="2800" dirty="0">
              <a:solidFill>
                <a:schemeClr val="tx1"/>
              </a:solidFill>
            </a:endParaRPr>
          </a:p>
        </p:txBody>
      </p:sp>
      <p:pic>
        <p:nvPicPr>
          <p:cNvPr id="4" name="Picture 3">
            <a:extLst>
              <a:ext uri="{FF2B5EF4-FFF2-40B4-BE49-F238E27FC236}">
                <a16:creationId xmlns:a16="http://schemas.microsoft.com/office/drawing/2014/main" id="{04F2DBF5-3209-3D20-C471-E20BCB7C073E}"/>
              </a:ext>
            </a:extLst>
          </p:cNvPr>
          <p:cNvPicPr/>
          <p:nvPr/>
        </p:nvPicPr>
        <p:blipFill>
          <a:blip r:embed="rId2"/>
          <a:stretch/>
        </p:blipFill>
        <p:spPr>
          <a:xfrm rot="12000">
            <a:off x="2037755" y="1442414"/>
            <a:ext cx="3639739" cy="3639086"/>
          </a:xfrm>
          <a:prstGeom prst="rect">
            <a:avLst/>
          </a:prstGeom>
          <a:ln>
            <a:noFill/>
          </a:ln>
        </p:spPr>
      </p:pic>
      <p:sp>
        <p:nvSpPr>
          <p:cNvPr id="5" name="CustomShape 3">
            <a:extLst>
              <a:ext uri="{FF2B5EF4-FFF2-40B4-BE49-F238E27FC236}">
                <a16:creationId xmlns:a16="http://schemas.microsoft.com/office/drawing/2014/main" id="{84B5DA5E-BFE8-BC8A-3B55-7895F027D918}"/>
              </a:ext>
            </a:extLst>
          </p:cNvPr>
          <p:cNvSpPr/>
          <p:nvPr/>
        </p:nvSpPr>
        <p:spPr>
          <a:xfrm>
            <a:off x="1641445" y="4523136"/>
            <a:ext cx="1436255" cy="31026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GB" sz="1100" spc="-1" dirty="0">
                <a:solidFill>
                  <a:srgbClr val="000000"/>
                </a:solidFill>
                <a:latin typeface="Arial"/>
                <a:ea typeface="DejaVu Sans"/>
              </a:rPr>
              <a:t>(Carell et al.,2012)</a:t>
            </a:r>
            <a:endParaRPr lang="en-GB" sz="1100" spc="-1" dirty="0">
              <a:latin typeface="Arial"/>
            </a:endParaRPr>
          </a:p>
        </p:txBody>
      </p:sp>
      <p:sp>
        <p:nvSpPr>
          <p:cNvPr id="6" name="Rectangle 5">
            <a:extLst>
              <a:ext uri="{FF2B5EF4-FFF2-40B4-BE49-F238E27FC236}">
                <a16:creationId xmlns:a16="http://schemas.microsoft.com/office/drawing/2014/main" id="{6602BF73-74E7-5B13-2FDE-952B7EA35614}"/>
              </a:ext>
            </a:extLst>
          </p:cNvPr>
          <p:cNvSpPr/>
          <p:nvPr/>
        </p:nvSpPr>
        <p:spPr>
          <a:xfrm rot="16200000">
            <a:off x="-148167" y="147646"/>
            <a:ext cx="626534" cy="33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a:t>
            </a:r>
            <a:endParaRPr lang="en-GB" sz="1200" b="1" dirty="0">
              <a:solidFill>
                <a:schemeClr val="tx1"/>
              </a:solidFill>
            </a:endParaRPr>
          </a:p>
        </p:txBody>
      </p:sp>
      <p:sp>
        <p:nvSpPr>
          <p:cNvPr id="3" name="TextBox 2">
            <a:extLst>
              <a:ext uri="{FF2B5EF4-FFF2-40B4-BE49-F238E27FC236}">
                <a16:creationId xmlns:a16="http://schemas.microsoft.com/office/drawing/2014/main" id="{E817C56A-D282-25CE-C7E6-22A3CCEB09B0}"/>
              </a:ext>
            </a:extLst>
          </p:cNvPr>
          <p:cNvSpPr txBox="1"/>
          <p:nvPr/>
        </p:nvSpPr>
        <p:spPr>
          <a:xfrm>
            <a:off x="6305550" y="1969295"/>
            <a:ext cx="4857750" cy="2585323"/>
          </a:xfrm>
          <a:prstGeom prst="rect">
            <a:avLst/>
          </a:prstGeom>
          <a:noFill/>
        </p:spPr>
        <p:txBody>
          <a:bodyPr wrap="square" rtlCol="0">
            <a:spAutoFit/>
          </a:bodyPr>
          <a:lstStyle/>
          <a:p>
            <a:r>
              <a:rPr lang="en-US" dirty="0"/>
              <a:t>More than 170 RNA modifications were identified in all kingdom of life, Most of them were firstly identified more than 50 years ago but their characterization was neglected for several decades.</a:t>
            </a:r>
          </a:p>
          <a:p>
            <a:r>
              <a:rPr lang="en-US" dirty="0"/>
              <a:t>In the last 15 years, the advent of new sequencing technologies allowed for mapping of RNA mods on the transcriptome and open the field to their functional characterization. </a:t>
            </a:r>
            <a:endParaRPr lang="en-GB" dirty="0"/>
          </a:p>
        </p:txBody>
      </p:sp>
    </p:spTree>
    <p:extLst>
      <p:ext uri="{BB962C8B-B14F-4D97-AF65-F5344CB8AC3E}">
        <p14:creationId xmlns:p14="http://schemas.microsoft.com/office/powerpoint/2010/main" val="2996042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2859A-D198-5194-E021-327B3EE3D73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2F8ED4D-CD14-5DAE-4DC3-2B619399BDF6}"/>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0120B2-DEDF-A2EF-CC27-D66D1DF9C131}"/>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tRNA modifications wobble hypothesis</a:t>
            </a:r>
          </a:p>
        </p:txBody>
      </p:sp>
      <p:pic>
        <p:nvPicPr>
          <p:cNvPr id="2" name="Picture 1">
            <a:extLst>
              <a:ext uri="{FF2B5EF4-FFF2-40B4-BE49-F238E27FC236}">
                <a16:creationId xmlns:a16="http://schemas.microsoft.com/office/drawing/2014/main" id="{B460DB1F-1DFD-3727-8FAD-325362E4C025}"/>
              </a:ext>
            </a:extLst>
          </p:cNvPr>
          <p:cNvPicPr>
            <a:picLocks noChangeAspect="1"/>
          </p:cNvPicPr>
          <p:nvPr/>
        </p:nvPicPr>
        <p:blipFill>
          <a:blip r:embed="rId2"/>
          <a:stretch>
            <a:fillRect/>
          </a:stretch>
        </p:blipFill>
        <p:spPr>
          <a:xfrm>
            <a:off x="122903" y="1576584"/>
            <a:ext cx="7878097" cy="3815446"/>
          </a:xfrm>
          <a:prstGeom prst="rect">
            <a:avLst/>
          </a:prstGeom>
        </p:spPr>
      </p:pic>
      <p:pic>
        <p:nvPicPr>
          <p:cNvPr id="7" name="Picture 6" descr="A person in a suit and tie&#10;&#10;Description automatically generated">
            <a:extLst>
              <a:ext uri="{FF2B5EF4-FFF2-40B4-BE49-F238E27FC236}">
                <a16:creationId xmlns:a16="http://schemas.microsoft.com/office/drawing/2014/main" id="{CF8717CE-6AC5-A73B-10BB-6C059B090342}"/>
              </a:ext>
            </a:extLst>
          </p:cNvPr>
          <p:cNvPicPr>
            <a:picLocks noChangeAspect="1"/>
          </p:cNvPicPr>
          <p:nvPr/>
        </p:nvPicPr>
        <p:blipFill>
          <a:blip r:embed="rId3"/>
          <a:stretch>
            <a:fillRect/>
          </a:stretch>
        </p:blipFill>
        <p:spPr>
          <a:xfrm>
            <a:off x="8329766" y="2071073"/>
            <a:ext cx="3410564" cy="2838757"/>
          </a:xfrm>
          <a:prstGeom prst="rect">
            <a:avLst/>
          </a:prstGeom>
        </p:spPr>
      </p:pic>
      <p:sp>
        <p:nvSpPr>
          <p:cNvPr id="3" name="TextBox 2">
            <a:extLst>
              <a:ext uri="{FF2B5EF4-FFF2-40B4-BE49-F238E27FC236}">
                <a16:creationId xmlns:a16="http://schemas.microsoft.com/office/drawing/2014/main" id="{C7FFC26C-81F9-BEEA-99EB-F8B883FC7C97}"/>
              </a:ext>
            </a:extLst>
          </p:cNvPr>
          <p:cNvSpPr txBox="1"/>
          <p:nvPr/>
        </p:nvSpPr>
        <p:spPr>
          <a:xfrm>
            <a:off x="1352811" y="5824603"/>
            <a:ext cx="8868427" cy="646331"/>
          </a:xfrm>
          <a:prstGeom prst="rect">
            <a:avLst/>
          </a:prstGeom>
          <a:noFill/>
        </p:spPr>
        <p:txBody>
          <a:bodyPr wrap="square" rtlCol="0">
            <a:spAutoFit/>
          </a:bodyPr>
          <a:lstStyle/>
          <a:p>
            <a:r>
              <a:rPr lang="en-US" dirty="0"/>
              <a:t>The wobble hypothesis was firstly suggested by Francis Crick. Imperfect codon-anticodon pairing would allow for multiple codons to encode for the same amino acid.</a:t>
            </a:r>
            <a:endParaRPr lang="en-GB" dirty="0"/>
          </a:p>
        </p:txBody>
      </p:sp>
    </p:spTree>
    <p:extLst>
      <p:ext uri="{BB962C8B-B14F-4D97-AF65-F5344CB8AC3E}">
        <p14:creationId xmlns:p14="http://schemas.microsoft.com/office/powerpoint/2010/main" val="416744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text on a white background&#10;&#10;Description automatically generated">
            <a:extLst>
              <a:ext uri="{FF2B5EF4-FFF2-40B4-BE49-F238E27FC236}">
                <a16:creationId xmlns:a16="http://schemas.microsoft.com/office/drawing/2014/main" id="{73F06574-7D8C-5C3B-FA8B-0F25D2DB6A70}"/>
              </a:ext>
            </a:extLst>
          </p:cNvPr>
          <p:cNvPicPr>
            <a:picLocks noChangeAspect="1"/>
          </p:cNvPicPr>
          <p:nvPr/>
        </p:nvPicPr>
        <p:blipFill>
          <a:blip r:embed="rId2"/>
          <a:stretch>
            <a:fillRect/>
          </a:stretch>
        </p:blipFill>
        <p:spPr>
          <a:xfrm>
            <a:off x="-3922" y="1005168"/>
            <a:ext cx="11673167" cy="4085664"/>
          </a:xfrm>
          <a:prstGeom prst="rect">
            <a:avLst/>
          </a:prstGeom>
        </p:spPr>
      </p:pic>
    </p:spTree>
    <p:extLst>
      <p:ext uri="{BB962C8B-B14F-4D97-AF65-F5344CB8AC3E}">
        <p14:creationId xmlns:p14="http://schemas.microsoft.com/office/powerpoint/2010/main" val="218783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65572-04A6-59DB-C1FF-067A6AC342D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0C5D05A-208B-54AC-42B0-4D574522E36B}"/>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719796-A698-123C-381A-A51E3B0235EA}"/>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tRNA modifications wobble hypothesis: U34 modification</a:t>
            </a:r>
          </a:p>
        </p:txBody>
      </p:sp>
      <p:pic>
        <p:nvPicPr>
          <p:cNvPr id="12" name="Picture 11">
            <a:extLst>
              <a:ext uri="{FF2B5EF4-FFF2-40B4-BE49-F238E27FC236}">
                <a16:creationId xmlns:a16="http://schemas.microsoft.com/office/drawing/2014/main" id="{96E2C01E-AE61-FA9A-F272-2AD5F8FB9B13}"/>
              </a:ext>
            </a:extLst>
          </p:cNvPr>
          <p:cNvPicPr>
            <a:picLocks noChangeAspect="1"/>
          </p:cNvPicPr>
          <p:nvPr/>
        </p:nvPicPr>
        <p:blipFill>
          <a:blip r:embed="rId2"/>
          <a:stretch>
            <a:fillRect/>
          </a:stretch>
        </p:blipFill>
        <p:spPr>
          <a:xfrm>
            <a:off x="578069" y="1375017"/>
            <a:ext cx="9341068" cy="5001343"/>
          </a:xfrm>
          <a:prstGeom prst="rect">
            <a:avLst/>
          </a:prstGeom>
        </p:spPr>
      </p:pic>
      <p:sp>
        <p:nvSpPr>
          <p:cNvPr id="2" name="TextBox 1">
            <a:extLst>
              <a:ext uri="{FF2B5EF4-FFF2-40B4-BE49-F238E27FC236}">
                <a16:creationId xmlns:a16="http://schemas.microsoft.com/office/drawing/2014/main" id="{5E87D94E-FD2C-CB88-8D8C-DEC346351E5D}"/>
              </a:ext>
            </a:extLst>
          </p:cNvPr>
          <p:cNvSpPr txBox="1"/>
          <p:nvPr/>
        </p:nvSpPr>
        <p:spPr>
          <a:xfrm>
            <a:off x="4338800" y="1717785"/>
            <a:ext cx="54555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solidFill>
                  <a:srgbClr val="212121"/>
                </a:solidFill>
                <a:latin typeface="Cambria"/>
                <a:ea typeface="Cambria"/>
                <a:cs typeface="Cambria"/>
              </a:rPr>
              <a:t>tRNALysUUU</a:t>
            </a:r>
            <a:r>
              <a:rPr lang="en-US" sz="2400" b="1" dirty="0">
                <a:solidFill>
                  <a:srgbClr val="212121"/>
                </a:solidFill>
                <a:latin typeface="Cambria"/>
                <a:ea typeface="Cambria"/>
                <a:cs typeface="Cambria"/>
              </a:rPr>
              <a:t>, </a:t>
            </a:r>
            <a:endParaRPr lang="en-US" sz="2400" b="1">
              <a:solidFill>
                <a:srgbClr val="000000"/>
              </a:solidFill>
              <a:latin typeface="Calibri" panose="020F0502020204030204"/>
              <a:ea typeface="Cambria"/>
              <a:cs typeface="Calibri" panose="020F0502020204030204"/>
            </a:endParaRPr>
          </a:p>
          <a:p>
            <a:r>
              <a:rPr lang="en-US" sz="2400" b="1" err="1">
                <a:solidFill>
                  <a:srgbClr val="212121"/>
                </a:solidFill>
                <a:latin typeface="Cambria"/>
                <a:ea typeface="Cambria"/>
                <a:cs typeface="Cambria"/>
              </a:rPr>
              <a:t>tRNAGluUUC</a:t>
            </a:r>
            <a:r>
              <a:rPr lang="en-US" sz="2400" b="1" dirty="0">
                <a:solidFill>
                  <a:srgbClr val="212121"/>
                </a:solidFill>
                <a:latin typeface="Cambria"/>
                <a:ea typeface="Cambria"/>
                <a:cs typeface="Cambria"/>
              </a:rPr>
              <a:t>, </a:t>
            </a:r>
            <a:endParaRPr lang="en-US" sz="2400" b="1">
              <a:solidFill>
                <a:srgbClr val="000000"/>
              </a:solidFill>
              <a:latin typeface="Calibri" panose="020F0502020204030204"/>
              <a:ea typeface="Cambria"/>
              <a:cs typeface="Calibri"/>
            </a:endParaRPr>
          </a:p>
          <a:p>
            <a:r>
              <a:rPr lang="en-US" sz="2400" b="1" err="1">
                <a:solidFill>
                  <a:srgbClr val="212121"/>
                </a:solidFill>
                <a:latin typeface="Cambria"/>
                <a:ea typeface="Cambria"/>
                <a:cs typeface="Cambria"/>
              </a:rPr>
              <a:t>tRNAGlnUUG</a:t>
            </a:r>
            <a:endParaRPr lang="en-US" dirty="0" err="1">
              <a:cs typeface="Calibri"/>
            </a:endParaRPr>
          </a:p>
        </p:txBody>
      </p:sp>
      <p:sp>
        <p:nvSpPr>
          <p:cNvPr id="3" name="TextBox 2">
            <a:extLst>
              <a:ext uri="{FF2B5EF4-FFF2-40B4-BE49-F238E27FC236}">
                <a16:creationId xmlns:a16="http://schemas.microsoft.com/office/drawing/2014/main" id="{E6983A75-8410-3187-E15E-4E1C6DB43ED7}"/>
              </a:ext>
            </a:extLst>
          </p:cNvPr>
          <p:cNvSpPr txBox="1"/>
          <p:nvPr/>
        </p:nvSpPr>
        <p:spPr>
          <a:xfrm>
            <a:off x="7302674" y="1375017"/>
            <a:ext cx="4311257" cy="923330"/>
          </a:xfrm>
          <a:prstGeom prst="rect">
            <a:avLst/>
          </a:prstGeom>
          <a:noFill/>
        </p:spPr>
        <p:txBody>
          <a:bodyPr wrap="square" rtlCol="0">
            <a:spAutoFit/>
          </a:bodyPr>
          <a:lstStyle/>
          <a:p>
            <a:r>
              <a:rPr lang="en-US" dirty="0"/>
              <a:t>The U34 wobble nucleotide withing a subgroup of tRNAs is highly modified to allow for promiscuous pairing.</a:t>
            </a:r>
            <a:endParaRPr lang="en-GB" dirty="0"/>
          </a:p>
        </p:txBody>
      </p:sp>
    </p:spTree>
    <p:extLst>
      <p:ext uri="{BB962C8B-B14F-4D97-AF65-F5344CB8AC3E}">
        <p14:creationId xmlns:p14="http://schemas.microsoft.com/office/powerpoint/2010/main" val="3010790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0A512-8221-BD33-FFD0-D101F5AE352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D2A5EEA-8CE0-1A99-6B88-8E2209C105D7}"/>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A1E642-5F39-8978-C5C3-D981971182EF}"/>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tRNA modifications wobble hypothesis and cancer</a:t>
            </a:r>
          </a:p>
        </p:txBody>
      </p:sp>
      <p:pic>
        <p:nvPicPr>
          <p:cNvPr id="9" name="Picture 8" descr="A diagram of a cell line&#10;&#10;Description automatically generated">
            <a:extLst>
              <a:ext uri="{FF2B5EF4-FFF2-40B4-BE49-F238E27FC236}">
                <a16:creationId xmlns:a16="http://schemas.microsoft.com/office/drawing/2014/main" id="{0E061A6D-FC06-025C-82F3-1526E796A8D3}"/>
              </a:ext>
            </a:extLst>
          </p:cNvPr>
          <p:cNvPicPr>
            <a:picLocks noChangeAspect="1"/>
          </p:cNvPicPr>
          <p:nvPr/>
        </p:nvPicPr>
        <p:blipFill>
          <a:blip r:embed="rId2"/>
          <a:stretch>
            <a:fillRect/>
          </a:stretch>
        </p:blipFill>
        <p:spPr>
          <a:xfrm>
            <a:off x="5767593" y="1355787"/>
            <a:ext cx="6360413" cy="4580472"/>
          </a:xfrm>
          <a:prstGeom prst="rect">
            <a:avLst/>
          </a:prstGeom>
        </p:spPr>
      </p:pic>
      <p:pic>
        <p:nvPicPr>
          <p:cNvPr id="13" name="Picture 12" descr="A graph of different sizes and colors&#10;&#10;Description automatically generated">
            <a:extLst>
              <a:ext uri="{FF2B5EF4-FFF2-40B4-BE49-F238E27FC236}">
                <a16:creationId xmlns:a16="http://schemas.microsoft.com/office/drawing/2014/main" id="{C4A0E2E3-7053-9296-B6F4-758603B68127}"/>
              </a:ext>
            </a:extLst>
          </p:cNvPr>
          <p:cNvPicPr>
            <a:picLocks noChangeAspect="1"/>
          </p:cNvPicPr>
          <p:nvPr/>
        </p:nvPicPr>
        <p:blipFill>
          <a:blip r:embed="rId3"/>
          <a:stretch>
            <a:fillRect/>
          </a:stretch>
        </p:blipFill>
        <p:spPr>
          <a:xfrm>
            <a:off x="587266" y="960219"/>
            <a:ext cx="4671849" cy="2756667"/>
          </a:xfrm>
          <a:prstGeom prst="rect">
            <a:avLst/>
          </a:prstGeom>
        </p:spPr>
      </p:pic>
      <p:pic>
        <p:nvPicPr>
          <p:cNvPr id="14" name="Picture 13">
            <a:extLst>
              <a:ext uri="{FF2B5EF4-FFF2-40B4-BE49-F238E27FC236}">
                <a16:creationId xmlns:a16="http://schemas.microsoft.com/office/drawing/2014/main" id="{E992D533-E6AC-6917-4E6D-311F38D43CC1}"/>
              </a:ext>
            </a:extLst>
          </p:cNvPr>
          <p:cNvPicPr>
            <a:picLocks noChangeAspect="1"/>
          </p:cNvPicPr>
          <p:nvPr/>
        </p:nvPicPr>
        <p:blipFill>
          <a:blip r:embed="rId4"/>
          <a:stretch>
            <a:fillRect/>
          </a:stretch>
        </p:blipFill>
        <p:spPr>
          <a:xfrm>
            <a:off x="1687729" y="3651852"/>
            <a:ext cx="2851917" cy="3088399"/>
          </a:xfrm>
          <a:prstGeom prst="rect">
            <a:avLst/>
          </a:prstGeom>
        </p:spPr>
      </p:pic>
      <p:sp>
        <p:nvSpPr>
          <p:cNvPr id="2" name="TextBox 1">
            <a:extLst>
              <a:ext uri="{FF2B5EF4-FFF2-40B4-BE49-F238E27FC236}">
                <a16:creationId xmlns:a16="http://schemas.microsoft.com/office/drawing/2014/main" id="{3EA91029-E126-6E4C-0DBF-D92A3CD6F902}"/>
              </a:ext>
            </a:extLst>
          </p:cNvPr>
          <p:cNvSpPr txBox="1"/>
          <p:nvPr/>
        </p:nvSpPr>
        <p:spPr>
          <a:xfrm>
            <a:off x="5962389" y="5736921"/>
            <a:ext cx="5386192" cy="923330"/>
          </a:xfrm>
          <a:prstGeom prst="rect">
            <a:avLst/>
          </a:prstGeom>
          <a:noFill/>
        </p:spPr>
        <p:txBody>
          <a:bodyPr wrap="square" rtlCol="0">
            <a:spAutoFit/>
          </a:bodyPr>
          <a:lstStyle/>
          <a:p>
            <a:r>
              <a:rPr lang="en-US" dirty="0"/>
              <a:t>U34-modifying enzymes are upregulated in Vemurafenib-resistant melanoma cells to enhance HIF1a translation.</a:t>
            </a:r>
            <a:endParaRPr lang="en-GB" dirty="0"/>
          </a:p>
        </p:txBody>
      </p:sp>
    </p:spTree>
    <p:extLst>
      <p:ext uri="{BB962C8B-B14F-4D97-AF65-F5344CB8AC3E}">
        <p14:creationId xmlns:p14="http://schemas.microsoft.com/office/powerpoint/2010/main" val="333795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3DDE00E-A4BC-FA67-735E-6318F70D4FB5}"/>
              </a:ext>
            </a:extLst>
          </p:cNvPr>
          <p:cNvPicPr>
            <a:picLocks noChangeAspect="1"/>
          </p:cNvPicPr>
          <p:nvPr/>
        </p:nvPicPr>
        <p:blipFill rotWithShape="1">
          <a:blip r:embed="rId2"/>
          <a:srcRect r="81340" b="-197"/>
          <a:stretch/>
        </p:blipFill>
        <p:spPr>
          <a:xfrm>
            <a:off x="125356" y="44669"/>
            <a:ext cx="1024556" cy="667670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C79EE92-DD5A-2D73-27C2-846455404EF6}"/>
              </a:ext>
            </a:extLst>
          </p:cNvPr>
          <p:cNvPicPr>
            <a:picLocks noChangeAspect="1"/>
          </p:cNvPicPr>
          <p:nvPr/>
        </p:nvPicPr>
        <p:blipFill rotWithShape="1">
          <a:blip r:embed="rId2"/>
          <a:srcRect l="18899" t="4941" r="239" b="20553"/>
          <a:stretch/>
        </p:blipFill>
        <p:spPr>
          <a:xfrm>
            <a:off x="1701908" y="123496"/>
            <a:ext cx="6016291" cy="6738371"/>
          </a:xfrm>
          <a:prstGeom prst="rect">
            <a:avLst/>
          </a:prstGeom>
        </p:spPr>
      </p:pic>
      <p:sp>
        <p:nvSpPr>
          <p:cNvPr id="8" name="TextBox 7">
            <a:extLst>
              <a:ext uri="{FF2B5EF4-FFF2-40B4-BE49-F238E27FC236}">
                <a16:creationId xmlns:a16="http://schemas.microsoft.com/office/drawing/2014/main" id="{B19C53DD-48A0-0118-8C41-8F6C3B104634}"/>
              </a:ext>
            </a:extLst>
          </p:cNvPr>
          <p:cNvSpPr txBox="1"/>
          <p:nvPr/>
        </p:nvSpPr>
        <p:spPr>
          <a:xfrm>
            <a:off x="8299887" y="2203888"/>
            <a:ext cx="389211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mRNA modifications</a:t>
            </a:r>
          </a:p>
          <a:p>
            <a:endParaRPr lang="en-US" sz="2400" dirty="0">
              <a:cs typeface="Calibri"/>
            </a:endParaRPr>
          </a:p>
          <a:p>
            <a:pPr marL="285750" indent="-285750">
              <a:buFont typeface="Arial"/>
              <a:buChar char="•"/>
            </a:pPr>
            <a:r>
              <a:rPr lang="en-US" sz="2400" dirty="0">
                <a:cs typeface="Calibri"/>
              </a:rPr>
              <a:t>Small number of primary modifications</a:t>
            </a:r>
          </a:p>
          <a:p>
            <a:pPr marL="285750" indent="-285750">
              <a:buFont typeface="Arial"/>
              <a:buChar char="•"/>
            </a:pPr>
            <a:r>
              <a:rPr lang="en-US" sz="2400" dirty="0">
                <a:cs typeface="Calibri"/>
              </a:rPr>
              <a:t>Low, variable Stoichiometry</a:t>
            </a:r>
          </a:p>
          <a:p>
            <a:pPr marL="285750" indent="-285750">
              <a:buFont typeface="Arial"/>
              <a:buChar char="•"/>
            </a:pPr>
            <a:r>
              <a:rPr lang="en-US" sz="2400" dirty="0">
                <a:cs typeface="Calibri"/>
              </a:rPr>
              <a:t>Specific topology</a:t>
            </a:r>
          </a:p>
          <a:p>
            <a:pPr marL="285750" indent="-285750">
              <a:buFont typeface="Arial"/>
              <a:buChar char="•"/>
            </a:pPr>
            <a:endParaRPr lang="en-US" dirty="0">
              <a:cs typeface="Calibri"/>
            </a:endParaRPr>
          </a:p>
        </p:txBody>
      </p:sp>
      <p:sp>
        <p:nvSpPr>
          <p:cNvPr id="9" name="TextBox 8">
            <a:extLst>
              <a:ext uri="{FF2B5EF4-FFF2-40B4-BE49-F238E27FC236}">
                <a16:creationId xmlns:a16="http://schemas.microsoft.com/office/drawing/2014/main" id="{F6F6773F-F45F-8D09-550E-F15F0663740F}"/>
              </a:ext>
            </a:extLst>
          </p:cNvPr>
          <p:cNvSpPr txBox="1"/>
          <p:nvPr/>
        </p:nvSpPr>
        <p:spPr>
          <a:xfrm>
            <a:off x="7112933" y="6432176"/>
            <a:ext cx="54768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Sun H et al. Nature reviews molecular biology, 2023</a:t>
            </a:r>
            <a:endParaRPr lang="en-US" i="1">
              <a:cs typeface="Calibri"/>
            </a:endParaRPr>
          </a:p>
        </p:txBody>
      </p:sp>
    </p:spTree>
    <p:extLst>
      <p:ext uri="{BB962C8B-B14F-4D97-AF65-F5344CB8AC3E}">
        <p14:creationId xmlns:p14="http://schemas.microsoft.com/office/powerpoint/2010/main" val="357311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67C8D-65E4-AD81-1A3C-46D790843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00BF516-DFA1-A90D-54A5-C442D816F872}"/>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28C77A-259F-E204-3B9E-56E6AD574641}"/>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Inosine</a:t>
            </a:r>
          </a:p>
        </p:txBody>
      </p:sp>
      <p:pic>
        <p:nvPicPr>
          <p:cNvPr id="3" name="Picture 2">
            <a:extLst>
              <a:ext uri="{FF2B5EF4-FFF2-40B4-BE49-F238E27FC236}">
                <a16:creationId xmlns:a16="http://schemas.microsoft.com/office/drawing/2014/main" id="{6467F913-69B6-54E7-8892-10F1D342483E}"/>
              </a:ext>
            </a:extLst>
          </p:cNvPr>
          <p:cNvPicPr>
            <a:picLocks noChangeAspect="1"/>
          </p:cNvPicPr>
          <p:nvPr/>
        </p:nvPicPr>
        <p:blipFill>
          <a:blip r:embed="rId2"/>
          <a:stretch>
            <a:fillRect/>
          </a:stretch>
        </p:blipFill>
        <p:spPr>
          <a:xfrm>
            <a:off x="1267365" y="1037897"/>
            <a:ext cx="9552165" cy="5872656"/>
          </a:xfrm>
          <a:prstGeom prst="rect">
            <a:avLst/>
          </a:prstGeom>
        </p:spPr>
      </p:pic>
      <p:sp>
        <p:nvSpPr>
          <p:cNvPr id="5" name="TextBox 4">
            <a:extLst>
              <a:ext uri="{FF2B5EF4-FFF2-40B4-BE49-F238E27FC236}">
                <a16:creationId xmlns:a16="http://schemas.microsoft.com/office/drawing/2014/main" id="{B1D52844-9B9B-0E03-2C4E-21341DDA1086}"/>
              </a:ext>
            </a:extLst>
          </p:cNvPr>
          <p:cNvSpPr txBox="1"/>
          <p:nvPr/>
        </p:nvSpPr>
        <p:spPr>
          <a:xfrm>
            <a:off x="154080" y="6488205"/>
            <a:ext cx="54768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Sun H et al. Nature reviews molecular biology, 2023</a:t>
            </a:r>
            <a:endParaRPr lang="en-US" i="1">
              <a:cs typeface="Calibri"/>
            </a:endParaRPr>
          </a:p>
        </p:txBody>
      </p:sp>
    </p:spTree>
    <p:extLst>
      <p:ext uri="{BB962C8B-B14F-4D97-AF65-F5344CB8AC3E}">
        <p14:creationId xmlns:p14="http://schemas.microsoft.com/office/powerpoint/2010/main" val="385413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C03AF5C3-079A-E87C-3EBD-5CC2FC9045DC}"/>
              </a:ext>
            </a:extLst>
          </p:cNvPr>
          <p:cNvPicPr>
            <a:picLocks noChangeAspect="1"/>
          </p:cNvPicPr>
          <p:nvPr/>
        </p:nvPicPr>
        <p:blipFill>
          <a:blip r:embed="rId2"/>
          <a:stretch>
            <a:fillRect/>
          </a:stretch>
        </p:blipFill>
        <p:spPr>
          <a:xfrm>
            <a:off x="872098" y="872379"/>
            <a:ext cx="10963275" cy="4317625"/>
          </a:xfrm>
          <a:prstGeom prst="rect">
            <a:avLst/>
          </a:prstGeom>
        </p:spPr>
      </p:pic>
    </p:spTree>
    <p:extLst>
      <p:ext uri="{BB962C8B-B14F-4D97-AF65-F5344CB8AC3E}">
        <p14:creationId xmlns:p14="http://schemas.microsoft.com/office/powerpoint/2010/main" val="310841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DACB2-742B-E60D-BCC7-72590B9C114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BA09623-8456-AA66-D821-F92ED4066D48}"/>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416491-002B-8681-B6A7-6CB2658D2019}"/>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pic>
        <p:nvPicPr>
          <p:cNvPr id="3" name="Picture 2" descr="A collage of graphs and charts&#10;&#10;Description automatically generated">
            <a:extLst>
              <a:ext uri="{FF2B5EF4-FFF2-40B4-BE49-F238E27FC236}">
                <a16:creationId xmlns:a16="http://schemas.microsoft.com/office/drawing/2014/main" id="{94F7EF13-872D-1AF6-AEED-AAF02EB6294A}"/>
              </a:ext>
            </a:extLst>
          </p:cNvPr>
          <p:cNvPicPr>
            <a:picLocks noChangeAspect="1"/>
          </p:cNvPicPr>
          <p:nvPr/>
        </p:nvPicPr>
        <p:blipFill>
          <a:blip r:embed="rId2"/>
          <a:stretch>
            <a:fillRect/>
          </a:stretch>
        </p:blipFill>
        <p:spPr>
          <a:xfrm>
            <a:off x="243547" y="1035423"/>
            <a:ext cx="7581143" cy="5616387"/>
          </a:xfrm>
          <a:prstGeom prst="rect">
            <a:avLst/>
          </a:prstGeom>
        </p:spPr>
      </p:pic>
      <p:sp>
        <p:nvSpPr>
          <p:cNvPr id="4" name="TextBox 3">
            <a:extLst>
              <a:ext uri="{FF2B5EF4-FFF2-40B4-BE49-F238E27FC236}">
                <a16:creationId xmlns:a16="http://schemas.microsoft.com/office/drawing/2014/main" id="{96A8AE16-A0FD-38EE-C0D8-92AD426C81A8}"/>
              </a:ext>
            </a:extLst>
          </p:cNvPr>
          <p:cNvSpPr txBox="1"/>
          <p:nvPr/>
        </p:nvSpPr>
        <p:spPr>
          <a:xfrm>
            <a:off x="8631330" y="2891117"/>
            <a:ext cx="30508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AZIN1 A-I editing correlates with tumor progression and poor prognosis in HCC.</a:t>
            </a:r>
          </a:p>
          <a:p>
            <a:endParaRPr lang="en-US" dirty="0">
              <a:cs typeface="Calibri"/>
            </a:endParaRPr>
          </a:p>
          <a:p>
            <a:r>
              <a:rPr lang="en-US" dirty="0">
                <a:cs typeface="Calibri"/>
              </a:rPr>
              <a:t>AZIN1= </a:t>
            </a:r>
            <a:r>
              <a:rPr lang="en-US" dirty="0" err="1">
                <a:cs typeface="Calibri"/>
              </a:rPr>
              <a:t>Antizime</a:t>
            </a:r>
            <a:r>
              <a:rPr lang="en-US" dirty="0">
                <a:cs typeface="Calibri"/>
              </a:rPr>
              <a:t> inhibitor1</a:t>
            </a:r>
            <a:endParaRPr lang="en-US" dirty="0"/>
          </a:p>
        </p:txBody>
      </p:sp>
      <p:sp>
        <p:nvSpPr>
          <p:cNvPr id="5" name="TextBox 4">
            <a:extLst>
              <a:ext uri="{FF2B5EF4-FFF2-40B4-BE49-F238E27FC236}">
                <a16:creationId xmlns:a16="http://schemas.microsoft.com/office/drawing/2014/main" id="{9AC39843-0FEF-5248-8FCD-80844EBF121D}"/>
              </a:ext>
            </a:extLst>
          </p:cNvPr>
          <p:cNvSpPr txBox="1"/>
          <p:nvPr/>
        </p:nvSpPr>
        <p:spPr>
          <a:xfrm>
            <a:off x="8556812" y="6293223"/>
            <a:ext cx="3381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Chen L et al Nat Med. 2013 </a:t>
            </a:r>
            <a:endParaRPr lang="en-US" dirty="0">
              <a:cs typeface="Calibri"/>
            </a:endParaRPr>
          </a:p>
        </p:txBody>
      </p:sp>
    </p:spTree>
    <p:extLst>
      <p:ext uri="{BB962C8B-B14F-4D97-AF65-F5344CB8AC3E}">
        <p14:creationId xmlns:p14="http://schemas.microsoft.com/office/powerpoint/2010/main" val="1818090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23C7-282E-8CD6-D9E2-5FF6508D263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A78E7AC-DFEE-E690-07D5-0F9F60E7A2D4}"/>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D304F4-564F-4986-C54D-4A6B5A2A0528}"/>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sp>
        <p:nvSpPr>
          <p:cNvPr id="4" name="TextBox 3">
            <a:extLst>
              <a:ext uri="{FF2B5EF4-FFF2-40B4-BE49-F238E27FC236}">
                <a16:creationId xmlns:a16="http://schemas.microsoft.com/office/drawing/2014/main" id="{F4F1C495-ADDE-43CF-8D22-C8E9FC16D545}"/>
              </a:ext>
            </a:extLst>
          </p:cNvPr>
          <p:cNvSpPr txBox="1"/>
          <p:nvPr/>
        </p:nvSpPr>
        <p:spPr>
          <a:xfrm>
            <a:off x="8631330" y="2891117"/>
            <a:ext cx="30508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AZIN1 A-I editing is dependent on ADAR1 activity.</a:t>
            </a:r>
            <a:endParaRPr lang="en-US" dirty="0"/>
          </a:p>
        </p:txBody>
      </p:sp>
      <p:sp>
        <p:nvSpPr>
          <p:cNvPr id="5" name="TextBox 4">
            <a:extLst>
              <a:ext uri="{FF2B5EF4-FFF2-40B4-BE49-F238E27FC236}">
                <a16:creationId xmlns:a16="http://schemas.microsoft.com/office/drawing/2014/main" id="{F597CA2B-AB5D-D071-0F1D-D503269E8660}"/>
              </a:ext>
            </a:extLst>
          </p:cNvPr>
          <p:cNvSpPr txBox="1"/>
          <p:nvPr/>
        </p:nvSpPr>
        <p:spPr>
          <a:xfrm>
            <a:off x="8556812" y="6293223"/>
            <a:ext cx="3381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Chen L et al Nat Med. 2013 </a:t>
            </a:r>
            <a:endParaRPr lang="en-US" dirty="0">
              <a:cs typeface="Calibri"/>
            </a:endParaRPr>
          </a:p>
        </p:txBody>
      </p:sp>
      <p:pic>
        <p:nvPicPr>
          <p:cNvPr id="2" name="Picture 1" descr="A close-up of a diagram&#10;&#10;Description automatically generated">
            <a:extLst>
              <a:ext uri="{FF2B5EF4-FFF2-40B4-BE49-F238E27FC236}">
                <a16:creationId xmlns:a16="http://schemas.microsoft.com/office/drawing/2014/main" id="{BFBB6969-8398-7F27-0865-91DEF64D2479}"/>
              </a:ext>
            </a:extLst>
          </p:cNvPr>
          <p:cNvPicPr>
            <a:picLocks noChangeAspect="1"/>
          </p:cNvPicPr>
          <p:nvPr/>
        </p:nvPicPr>
        <p:blipFill>
          <a:blip r:embed="rId2"/>
          <a:srcRect t="1" r="58100" b="70867"/>
          <a:stretch/>
        </p:blipFill>
        <p:spPr>
          <a:xfrm>
            <a:off x="385408" y="2254155"/>
            <a:ext cx="2485013" cy="1610109"/>
          </a:xfrm>
          <a:prstGeom prst="rect">
            <a:avLst/>
          </a:prstGeom>
        </p:spPr>
      </p:pic>
      <p:pic>
        <p:nvPicPr>
          <p:cNvPr id="3" name="Picture 2">
            <a:extLst>
              <a:ext uri="{FF2B5EF4-FFF2-40B4-BE49-F238E27FC236}">
                <a16:creationId xmlns:a16="http://schemas.microsoft.com/office/drawing/2014/main" id="{B8EFECBD-E784-65F3-2667-06DC274600B0}"/>
              </a:ext>
            </a:extLst>
          </p:cNvPr>
          <p:cNvPicPr>
            <a:picLocks noChangeAspect="1"/>
          </p:cNvPicPr>
          <p:nvPr/>
        </p:nvPicPr>
        <p:blipFill>
          <a:blip r:embed="rId3"/>
          <a:srcRect l="73636" t="30977" b="38087"/>
          <a:stretch/>
        </p:blipFill>
        <p:spPr>
          <a:xfrm>
            <a:off x="385408" y="3965694"/>
            <a:ext cx="1723978" cy="1883686"/>
          </a:xfrm>
          <a:prstGeom prst="rect">
            <a:avLst/>
          </a:prstGeom>
        </p:spPr>
      </p:pic>
      <p:pic>
        <p:nvPicPr>
          <p:cNvPr id="9" name="Picture 8">
            <a:extLst>
              <a:ext uri="{FF2B5EF4-FFF2-40B4-BE49-F238E27FC236}">
                <a16:creationId xmlns:a16="http://schemas.microsoft.com/office/drawing/2014/main" id="{A88177A9-93C6-6CD3-F7ED-778F3BDEB4BB}"/>
              </a:ext>
            </a:extLst>
          </p:cNvPr>
          <p:cNvPicPr>
            <a:picLocks noChangeAspect="1"/>
          </p:cNvPicPr>
          <p:nvPr/>
        </p:nvPicPr>
        <p:blipFill>
          <a:blip r:embed="rId3"/>
          <a:srcRect l="26051" t="61912"/>
          <a:stretch/>
        </p:blipFill>
        <p:spPr>
          <a:xfrm>
            <a:off x="2482659" y="3965694"/>
            <a:ext cx="4386594" cy="2103757"/>
          </a:xfrm>
          <a:prstGeom prst="rect">
            <a:avLst/>
          </a:prstGeom>
        </p:spPr>
      </p:pic>
      <p:pic>
        <p:nvPicPr>
          <p:cNvPr id="10" name="Picture 9">
            <a:extLst>
              <a:ext uri="{FF2B5EF4-FFF2-40B4-BE49-F238E27FC236}">
                <a16:creationId xmlns:a16="http://schemas.microsoft.com/office/drawing/2014/main" id="{FAD9E6AE-0F57-C4C2-0835-3CDE227F0030}"/>
              </a:ext>
            </a:extLst>
          </p:cNvPr>
          <p:cNvPicPr>
            <a:picLocks noChangeAspect="1"/>
          </p:cNvPicPr>
          <p:nvPr/>
        </p:nvPicPr>
        <p:blipFill>
          <a:blip r:embed="rId3"/>
          <a:srcRect t="28730" r="50000" b="37167"/>
          <a:stretch/>
        </p:blipFill>
        <p:spPr>
          <a:xfrm>
            <a:off x="3243694" y="1910108"/>
            <a:ext cx="3236626" cy="2055586"/>
          </a:xfrm>
          <a:prstGeom prst="rect">
            <a:avLst/>
          </a:prstGeom>
        </p:spPr>
      </p:pic>
    </p:spTree>
    <p:extLst>
      <p:ext uri="{BB962C8B-B14F-4D97-AF65-F5344CB8AC3E}">
        <p14:creationId xmlns:p14="http://schemas.microsoft.com/office/powerpoint/2010/main" val="2939290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24933-0A00-67D2-EA47-E1B12C7229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B37EB5C-A0C1-A223-DCF5-476ACF56BCA0}"/>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9E2410-75A4-D196-3EAD-077E316D7A13}"/>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sp>
        <p:nvSpPr>
          <p:cNvPr id="4" name="TextBox 3">
            <a:extLst>
              <a:ext uri="{FF2B5EF4-FFF2-40B4-BE49-F238E27FC236}">
                <a16:creationId xmlns:a16="http://schemas.microsoft.com/office/drawing/2014/main" id="{DB29C78C-E31F-DDCA-56D7-1EF4407ACED7}"/>
              </a:ext>
            </a:extLst>
          </p:cNvPr>
          <p:cNvSpPr txBox="1"/>
          <p:nvPr/>
        </p:nvSpPr>
        <p:spPr>
          <a:xfrm>
            <a:off x="7847479" y="3429000"/>
            <a:ext cx="30508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Edited-AZIN1 protects oncoproteins from Antizyme-dependent degradation in esophageal cancer cells.</a:t>
            </a:r>
            <a:endParaRPr lang="en-US" dirty="0"/>
          </a:p>
        </p:txBody>
      </p:sp>
      <p:sp>
        <p:nvSpPr>
          <p:cNvPr id="5" name="TextBox 4">
            <a:extLst>
              <a:ext uri="{FF2B5EF4-FFF2-40B4-BE49-F238E27FC236}">
                <a16:creationId xmlns:a16="http://schemas.microsoft.com/office/drawing/2014/main" id="{B251027B-CD5C-538F-C570-63DEE29E5F9A}"/>
              </a:ext>
            </a:extLst>
          </p:cNvPr>
          <p:cNvSpPr txBox="1"/>
          <p:nvPr/>
        </p:nvSpPr>
        <p:spPr>
          <a:xfrm>
            <a:off x="8556812" y="6293223"/>
            <a:ext cx="3381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Chen L et al Nat Med. 2013 </a:t>
            </a:r>
            <a:endParaRPr lang="en-US" dirty="0">
              <a:cs typeface="Calibri"/>
            </a:endParaRPr>
          </a:p>
        </p:txBody>
      </p:sp>
      <p:pic>
        <p:nvPicPr>
          <p:cNvPr id="3" name="Picture 2">
            <a:extLst>
              <a:ext uri="{FF2B5EF4-FFF2-40B4-BE49-F238E27FC236}">
                <a16:creationId xmlns:a16="http://schemas.microsoft.com/office/drawing/2014/main" id="{57AD870C-88D7-10DE-1283-B3367B7F8C54}"/>
              </a:ext>
            </a:extLst>
          </p:cNvPr>
          <p:cNvPicPr>
            <a:picLocks noChangeAspect="1"/>
          </p:cNvPicPr>
          <p:nvPr/>
        </p:nvPicPr>
        <p:blipFill>
          <a:blip r:embed="rId2"/>
          <a:stretch>
            <a:fillRect/>
          </a:stretch>
        </p:blipFill>
        <p:spPr>
          <a:xfrm>
            <a:off x="993401" y="1596838"/>
            <a:ext cx="5274609" cy="2162736"/>
          </a:xfrm>
          <a:prstGeom prst="rect">
            <a:avLst/>
          </a:prstGeom>
        </p:spPr>
      </p:pic>
      <p:pic>
        <p:nvPicPr>
          <p:cNvPr id="9" name="Picture 8" descr="A close-up of several test results&#10;&#10;Description automatically generated">
            <a:extLst>
              <a:ext uri="{FF2B5EF4-FFF2-40B4-BE49-F238E27FC236}">
                <a16:creationId xmlns:a16="http://schemas.microsoft.com/office/drawing/2014/main" id="{674A2F1A-981B-3B3F-C3E5-5912C5307C1F}"/>
              </a:ext>
            </a:extLst>
          </p:cNvPr>
          <p:cNvPicPr>
            <a:picLocks noChangeAspect="1"/>
          </p:cNvPicPr>
          <p:nvPr/>
        </p:nvPicPr>
        <p:blipFill>
          <a:blip r:embed="rId3"/>
          <a:stretch>
            <a:fillRect/>
          </a:stretch>
        </p:blipFill>
        <p:spPr>
          <a:xfrm>
            <a:off x="1922087" y="3801692"/>
            <a:ext cx="3417235" cy="2860863"/>
          </a:xfrm>
          <a:prstGeom prst="rect">
            <a:avLst/>
          </a:prstGeom>
        </p:spPr>
      </p:pic>
    </p:spTree>
    <p:extLst>
      <p:ext uri="{BB962C8B-B14F-4D97-AF65-F5344CB8AC3E}">
        <p14:creationId xmlns:p14="http://schemas.microsoft.com/office/powerpoint/2010/main" val="72280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p:cNvPicPr/>
          <p:nvPr/>
        </p:nvPicPr>
        <p:blipFill>
          <a:blip r:embed="rId3"/>
          <a:stretch/>
        </p:blipFill>
        <p:spPr>
          <a:xfrm>
            <a:off x="3516290" y="1870520"/>
            <a:ext cx="5176489" cy="4217409"/>
          </a:xfrm>
          <a:prstGeom prst="rect">
            <a:avLst/>
          </a:prstGeom>
          <a:ln>
            <a:noFill/>
          </a:ln>
        </p:spPr>
      </p:pic>
      <p:sp>
        <p:nvSpPr>
          <p:cNvPr id="202" name="CustomShape 4"/>
          <p:cNvSpPr/>
          <p:nvPr/>
        </p:nvSpPr>
        <p:spPr>
          <a:xfrm>
            <a:off x="4092653" y="6183282"/>
            <a:ext cx="1838483" cy="28148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GB" sz="1089" spc="-1" dirty="0">
                <a:solidFill>
                  <a:srgbClr val="000000"/>
                </a:solidFill>
                <a:latin typeface="Arial"/>
                <a:ea typeface="DejaVu Sans"/>
              </a:rPr>
              <a:t>(Fu et al., 2014)</a:t>
            </a:r>
            <a:endParaRPr lang="en-GB" sz="1089" spc="-1" dirty="0">
              <a:latin typeface="Arial"/>
            </a:endParaRPr>
          </a:p>
        </p:txBody>
      </p:sp>
      <p:sp>
        <p:nvSpPr>
          <p:cNvPr id="6" name="Rectangle 5">
            <a:extLst>
              <a:ext uri="{FF2B5EF4-FFF2-40B4-BE49-F238E27FC236}">
                <a16:creationId xmlns:a16="http://schemas.microsoft.com/office/drawing/2014/main" id="{B00AA53F-5EA3-1DD9-3885-1FC6F89B8179}"/>
              </a:ext>
            </a:extLst>
          </p:cNvPr>
          <p:cNvSpPr/>
          <p:nvPr/>
        </p:nvSpPr>
        <p:spPr>
          <a:xfrm>
            <a:off x="0" y="0"/>
            <a:ext cx="12192000" cy="6265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Beyond the dogma, </a:t>
            </a:r>
            <a:r>
              <a:rPr lang="en-US" sz="2800" dirty="0" err="1">
                <a:solidFill>
                  <a:schemeClr val="tx1"/>
                </a:solidFill>
              </a:rPr>
              <a:t>epitranscriptomic</a:t>
            </a:r>
            <a:r>
              <a:rPr lang="en-US" sz="2800" dirty="0">
                <a:solidFill>
                  <a:schemeClr val="tx1"/>
                </a:solidFill>
              </a:rPr>
              <a:t> regulation of gene expression</a:t>
            </a:r>
            <a:endParaRPr lang="en-GB" sz="2800" dirty="0">
              <a:solidFill>
                <a:schemeClr val="tx1"/>
              </a:solidFill>
            </a:endParaRPr>
          </a:p>
        </p:txBody>
      </p:sp>
      <p:sp>
        <p:nvSpPr>
          <p:cNvPr id="7" name="Rectangle 6">
            <a:extLst>
              <a:ext uri="{FF2B5EF4-FFF2-40B4-BE49-F238E27FC236}">
                <a16:creationId xmlns:a16="http://schemas.microsoft.com/office/drawing/2014/main" id="{6602BF73-74E7-5B13-2FDE-952B7EA35614}"/>
              </a:ext>
            </a:extLst>
          </p:cNvPr>
          <p:cNvSpPr/>
          <p:nvPr/>
        </p:nvSpPr>
        <p:spPr>
          <a:xfrm rot="16200000">
            <a:off x="-148167" y="147646"/>
            <a:ext cx="626534" cy="33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a:t>
            </a:r>
            <a:endParaRPr lang="en-GB" sz="1200" b="1" dirty="0">
              <a:solidFill>
                <a:schemeClr val="tx1"/>
              </a:solidFill>
            </a:endParaRPr>
          </a:p>
        </p:txBody>
      </p:sp>
    </p:spTree>
    <p:extLst>
      <p:ext uri="{BB962C8B-B14F-4D97-AF65-F5344CB8AC3E}">
        <p14:creationId xmlns:p14="http://schemas.microsoft.com/office/powerpoint/2010/main" val="374525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40A1CCC-428E-4448-F036-DB9B66B61439}"/>
              </a:ext>
            </a:extLst>
          </p:cNvPr>
          <p:cNvPicPr>
            <a:picLocks noChangeAspect="1"/>
          </p:cNvPicPr>
          <p:nvPr/>
        </p:nvPicPr>
        <p:blipFill>
          <a:blip r:embed="rId2"/>
          <a:stretch>
            <a:fillRect/>
          </a:stretch>
        </p:blipFill>
        <p:spPr>
          <a:xfrm>
            <a:off x="633132" y="1437435"/>
            <a:ext cx="10791264" cy="4117600"/>
          </a:xfrm>
          <a:prstGeom prst="rect">
            <a:avLst/>
          </a:prstGeom>
        </p:spPr>
      </p:pic>
    </p:spTree>
    <p:extLst>
      <p:ext uri="{BB962C8B-B14F-4D97-AF65-F5344CB8AC3E}">
        <p14:creationId xmlns:p14="http://schemas.microsoft.com/office/powerpoint/2010/main" val="3542459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51DCC-C59A-3E79-73BB-6CA64FBECD9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8AF1EC2-4182-A459-BBC5-B4FE1317BEB3}"/>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5A5576-D1B3-44BB-C5FC-A1F8F46EBECB}"/>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sp>
        <p:nvSpPr>
          <p:cNvPr id="11" name="TextBox 10">
            <a:extLst>
              <a:ext uri="{FF2B5EF4-FFF2-40B4-BE49-F238E27FC236}">
                <a16:creationId xmlns:a16="http://schemas.microsoft.com/office/drawing/2014/main" id="{414BA121-D59B-8ED9-5DEB-5AE90CECE39A}"/>
              </a:ext>
            </a:extLst>
          </p:cNvPr>
          <p:cNvSpPr txBox="1"/>
          <p:nvPr/>
        </p:nvSpPr>
        <p:spPr>
          <a:xfrm>
            <a:off x="1669312" y="5186256"/>
            <a:ext cx="7409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ADAR1 edits SINE (</a:t>
            </a:r>
            <a:r>
              <a:rPr lang="en-GB" b="0" i="0" dirty="0">
                <a:effectLst/>
                <a:latin typeface="Linux Libertine"/>
              </a:rPr>
              <a:t>Short </a:t>
            </a:r>
            <a:r>
              <a:rPr lang="en-GB" dirty="0">
                <a:latin typeface="Linux Libertine"/>
              </a:rPr>
              <a:t>I</a:t>
            </a:r>
            <a:r>
              <a:rPr lang="en-GB" b="0" i="0" dirty="0">
                <a:effectLst/>
                <a:latin typeface="Linux Libertine"/>
              </a:rPr>
              <a:t>nterspersed </a:t>
            </a:r>
            <a:r>
              <a:rPr lang="en-GB" dirty="0">
                <a:latin typeface="Linux Libertine"/>
              </a:rPr>
              <a:t>N</a:t>
            </a:r>
            <a:r>
              <a:rPr lang="en-GB" b="0" i="0" dirty="0">
                <a:effectLst/>
                <a:latin typeface="Linux Libertine"/>
              </a:rPr>
              <a:t>uclear </a:t>
            </a:r>
            <a:r>
              <a:rPr lang="en-GB" dirty="0">
                <a:latin typeface="Linux Libertine"/>
              </a:rPr>
              <a:t>E</a:t>
            </a:r>
            <a:r>
              <a:rPr lang="en-GB" b="0" i="0" dirty="0">
                <a:effectLst/>
                <a:latin typeface="Linux Libertine"/>
              </a:rPr>
              <a:t>lement) </a:t>
            </a:r>
            <a:r>
              <a:rPr lang="en-US" dirty="0">
                <a:cs typeface="Calibri"/>
              </a:rPr>
              <a:t>induced by IFNβ</a:t>
            </a:r>
          </a:p>
        </p:txBody>
      </p:sp>
      <p:pic>
        <p:nvPicPr>
          <p:cNvPr id="4" name="Picture 3">
            <a:extLst>
              <a:ext uri="{FF2B5EF4-FFF2-40B4-BE49-F238E27FC236}">
                <a16:creationId xmlns:a16="http://schemas.microsoft.com/office/drawing/2014/main" id="{F4A14AF5-FA77-FE1F-2CBF-3BD08DDC3979}"/>
              </a:ext>
            </a:extLst>
          </p:cNvPr>
          <p:cNvPicPr>
            <a:picLocks noChangeAspect="1"/>
          </p:cNvPicPr>
          <p:nvPr/>
        </p:nvPicPr>
        <p:blipFill>
          <a:blip r:embed="rId2"/>
          <a:stretch>
            <a:fillRect/>
          </a:stretch>
        </p:blipFill>
        <p:spPr>
          <a:xfrm>
            <a:off x="181513" y="1147583"/>
            <a:ext cx="11498294" cy="3297629"/>
          </a:xfrm>
          <a:prstGeom prst="rect">
            <a:avLst/>
          </a:prstGeom>
        </p:spPr>
      </p:pic>
    </p:spTree>
    <p:extLst>
      <p:ext uri="{BB962C8B-B14F-4D97-AF65-F5344CB8AC3E}">
        <p14:creationId xmlns:p14="http://schemas.microsoft.com/office/powerpoint/2010/main" val="1139723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4E9CE-D856-321D-7EBC-CC08087FE91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93E00F0-9626-E877-7B22-C63DEFE3027E}"/>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E7F7D0-9E47-02FE-0A9F-F76EF1FE869F}"/>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sp>
        <p:nvSpPr>
          <p:cNvPr id="11" name="TextBox 10">
            <a:extLst>
              <a:ext uri="{FF2B5EF4-FFF2-40B4-BE49-F238E27FC236}">
                <a16:creationId xmlns:a16="http://schemas.microsoft.com/office/drawing/2014/main" id="{927AF106-5E24-AAA8-39D0-D1D460DC7100}"/>
              </a:ext>
            </a:extLst>
          </p:cNvPr>
          <p:cNvSpPr txBox="1"/>
          <p:nvPr/>
        </p:nvSpPr>
        <p:spPr>
          <a:xfrm>
            <a:off x="6865610" y="2943388"/>
            <a:ext cx="50277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ADAR1 targeting restores immunotherapy sensitivity in b2m KO melanoma cells (IFN sensitive) but not in JAK1 KO cells (IFN </a:t>
            </a:r>
            <a:r>
              <a:rPr lang="en-US" dirty="0" err="1">
                <a:cs typeface="Calibri"/>
              </a:rPr>
              <a:t>insenstive</a:t>
            </a:r>
            <a:r>
              <a:rPr lang="en-US" dirty="0">
                <a:cs typeface="Calibri"/>
              </a:rPr>
              <a:t>).</a:t>
            </a:r>
          </a:p>
        </p:txBody>
      </p:sp>
      <p:pic>
        <p:nvPicPr>
          <p:cNvPr id="2" name="Picture 1">
            <a:extLst>
              <a:ext uri="{FF2B5EF4-FFF2-40B4-BE49-F238E27FC236}">
                <a16:creationId xmlns:a16="http://schemas.microsoft.com/office/drawing/2014/main" id="{97602D80-BB44-0510-097E-E15582DA7221}"/>
              </a:ext>
            </a:extLst>
          </p:cNvPr>
          <p:cNvPicPr>
            <a:picLocks noChangeAspect="1"/>
          </p:cNvPicPr>
          <p:nvPr/>
        </p:nvPicPr>
        <p:blipFill>
          <a:blip r:embed="rId2"/>
          <a:stretch>
            <a:fillRect/>
          </a:stretch>
        </p:blipFill>
        <p:spPr>
          <a:xfrm>
            <a:off x="242495" y="950597"/>
            <a:ext cx="6358632" cy="6009736"/>
          </a:xfrm>
          <a:prstGeom prst="rect">
            <a:avLst/>
          </a:prstGeom>
        </p:spPr>
      </p:pic>
    </p:spTree>
    <p:extLst>
      <p:ext uri="{BB962C8B-B14F-4D97-AF65-F5344CB8AC3E}">
        <p14:creationId xmlns:p14="http://schemas.microsoft.com/office/powerpoint/2010/main" val="1112443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4507-F6C7-3F5B-5FDA-9C033FA38E3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958154-0BCD-1485-F6EB-82C8519E2FB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CFA836-4D22-1DC3-8848-9360F15BF26D}"/>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RNA editing in cancer</a:t>
            </a:r>
          </a:p>
        </p:txBody>
      </p:sp>
      <p:pic>
        <p:nvPicPr>
          <p:cNvPr id="4" name="Picture 3" descr="A diagram of a immune response&#10;&#10;Description automatically generated">
            <a:extLst>
              <a:ext uri="{FF2B5EF4-FFF2-40B4-BE49-F238E27FC236}">
                <a16:creationId xmlns:a16="http://schemas.microsoft.com/office/drawing/2014/main" id="{DA91747D-C1DC-F518-E5D8-D8A42E638C30}"/>
              </a:ext>
            </a:extLst>
          </p:cNvPr>
          <p:cNvPicPr>
            <a:picLocks noChangeAspect="1"/>
          </p:cNvPicPr>
          <p:nvPr/>
        </p:nvPicPr>
        <p:blipFill>
          <a:blip r:embed="rId2"/>
          <a:stretch>
            <a:fillRect/>
          </a:stretch>
        </p:blipFill>
        <p:spPr>
          <a:xfrm>
            <a:off x="2391463" y="949815"/>
            <a:ext cx="8437455" cy="5911969"/>
          </a:xfrm>
          <a:prstGeom prst="rect">
            <a:avLst/>
          </a:prstGeom>
        </p:spPr>
      </p:pic>
    </p:spTree>
    <p:extLst>
      <p:ext uri="{BB962C8B-B14F-4D97-AF65-F5344CB8AC3E}">
        <p14:creationId xmlns:p14="http://schemas.microsoft.com/office/powerpoint/2010/main" val="3788900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B77EF-6104-1CE7-DC48-C7C757CC71C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F8232BD-561C-E33C-A403-AABC56A7335F}"/>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33A928-D03A-09C9-4329-7A3542789346}"/>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a:t>
            </a:r>
          </a:p>
        </p:txBody>
      </p:sp>
      <p:pic>
        <p:nvPicPr>
          <p:cNvPr id="3" name="Picture 2">
            <a:extLst>
              <a:ext uri="{FF2B5EF4-FFF2-40B4-BE49-F238E27FC236}">
                <a16:creationId xmlns:a16="http://schemas.microsoft.com/office/drawing/2014/main" id="{2C2A3F0C-F0EB-05BE-6A47-82193D44E65E}"/>
              </a:ext>
            </a:extLst>
          </p:cNvPr>
          <p:cNvPicPr>
            <a:picLocks noChangeAspect="1"/>
          </p:cNvPicPr>
          <p:nvPr/>
        </p:nvPicPr>
        <p:blipFill rotWithShape="1">
          <a:blip r:embed="rId2"/>
          <a:srcRect r="246" b="18736"/>
          <a:stretch/>
        </p:blipFill>
        <p:spPr>
          <a:xfrm>
            <a:off x="3241002" y="1502980"/>
            <a:ext cx="5315871" cy="4731795"/>
          </a:xfrm>
          <a:prstGeom prst="rect">
            <a:avLst/>
          </a:prstGeom>
        </p:spPr>
      </p:pic>
      <p:cxnSp>
        <p:nvCxnSpPr>
          <p:cNvPr id="5" name="Connector: Curved 4">
            <a:extLst>
              <a:ext uri="{FF2B5EF4-FFF2-40B4-BE49-F238E27FC236}">
                <a16:creationId xmlns:a16="http://schemas.microsoft.com/office/drawing/2014/main" id="{E9FF9B4A-E8A5-6083-BFFE-D2073A2EB225}"/>
              </a:ext>
            </a:extLst>
          </p:cNvPr>
          <p:cNvCxnSpPr/>
          <p:nvPr/>
        </p:nvCxnSpPr>
        <p:spPr>
          <a:xfrm>
            <a:off x="5638800" y="297180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9E4B5C6C-B510-A3D6-ED3D-0B4E18447680}"/>
              </a:ext>
            </a:extLst>
          </p:cNvPr>
          <p:cNvCxnSpPr/>
          <p:nvPr/>
        </p:nvCxnSpPr>
        <p:spPr>
          <a:xfrm>
            <a:off x="5781675" y="3114675"/>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E46A45E-1182-D645-CE2E-981329B11F33}"/>
              </a:ext>
            </a:extLst>
          </p:cNvPr>
          <p:cNvSpPr/>
          <p:nvPr/>
        </p:nvSpPr>
        <p:spPr>
          <a:xfrm>
            <a:off x="6660930" y="5159921"/>
            <a:ext cx="853965" cy="335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FCC925-68BC-282E-D1FC-81E8964C970A}"/>
              </a:ext>
            </a:extLst>
          </p:cNvPr>
          <p:cNvSpPr/>
          <p:nvPr/>
        </p:nvSpPr>
        <p:spPr>
          <a:xfrm>
            <a:off x="6922047" y="5255172"/>
            <a:ext cx="1859017" cy="1182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21D0A0-D9BF-FE8F-8FC9-44EC909BA021}"/>
              </a:ext>
            </a:extLst>
          </p:cNvPr>
          <p:cNvSpPr txBox="1"/>
          <p:nvPr/>
        </p:nvSpPr>
        <p:spPr>
          <a:xfrm>
            <a:off x="2451287" y="6434976"/>
            <a:ext cx="85332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Hong J et al. </a:t>
            </a:r>
            <a:r>
              <a:rPr lang="en-US" i="1" dirty="0">
                <a:solidFill>
                  <a:srgbClr val="000000"/>
                </a:solidFill>
                <a:ea typeface="+mn-lt"/>
                <a:cs typeface="+mn-lt"/>
              </a:rPr>
              <a:t>Experimental &amp; Molecular Medicine volume 54, pages1822–1832 (2022)</a:t>
            </a:r>
          </a:p>
        </p:txBody>
      </p:sp>
    </p:spTree>
    <p:extLst>
      <p:ext uri="{BB962C8B-B14F-4D97-AF65-F5344CB8AC3E}">
        <p14:creationId xmlns:p14="http://schemas.microsoft.com/office/powerpoint/2010/main" val="208114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08264-9CA8-BD9F-0D5E-F56AEAD54E1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6204A67-431D-7C54-0D06-004A3E185B23}"/>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25BAC17-C245-1933-5FD6-C079586195EC}"/>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readers</a:t>
            </a:r>
          </a:p>
        </p:txBody>
      </p:sp>
      <p:pic>
        <p:nvPicPr>
          <p:cNvPr id="4" name="Picture 3" descr="A diagram of a dna sequence&#10;&#10;Description automatically generated">
            <a:extLst>
              <a:ext uri="{FF2B5EF4-FFF2-40B4-BE49-F238E27FC236}">
                <a16:creationId xmlns:a16="http://schemas.microsoft.com/office/drawing/2014/main" id="{95FD9A8B-B2DE-6639-3D88-CBF68DF66500}"/>
              </a:ext>
            </a:extLst>
          </p:cNvPr>
          <p:cNvPicPr>
            <a:picLocks noChangeAspect="1"/>
          </p:cNvPicPr>
          <p:nvPr/>
        </p:nvPicPr>
        <p:blipFill>
          <a:blip r:embed="rId2"/>
          <a:stretch>
            <a:fillRect/>
          </a:stretch>
        </p:blipFill>
        <p:spPr>
          <a:xfrm>
            <a:off x="1344707" y="1090927"/>
            <a:ext cx="8964704" cy="5639849"/>
          </a:xfrm>
          <a:prstGeom prst="rect">
            <a:avLst/>
          </a:prstGeom>
        </p:spPr>
      </p:pic>
      <p:sp>
        <p:nvSpPr>
          <p:cNvPr id="9" name="TextBox 8">
            <a:extLst>
              <a:ext uri="{FF2B5EF4-FFF2-40B4-BE49-F238E27FC236}">
                <a16:creationId xmlns:a16="http://schemas.microsoft.com/office/drawing/2014/main" id="{A76E6238-9788-5329-C13F-D44C8C5DF0FA}"/>
              </a:ext>
            </a:extLst>
          </p:cNvPr>
          <p:cNvSpPr txBox="1"/>
          <p:nvPr/>
        </p:nvSpPr>
        <p:spPr>
          <a:xfrm>
            <a:off x="563095" y="6331323"/>
            <a:ext cx="5532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Deng X et al. Nature reviews clinical oncology 2023</a:t>
            </a:r>
            <a:endParaRPr lang="en-US" i="1">
              <a:cs typeface="Calibri"/>
            </a:endParaRPr>
          </a:p>
        </p:txBody>
      </p:sp>
    </p:spTree>
    <p:extLst>
      <p:ext uri="{BB962C8B-B14F-4D97-AF65-F5344CB8AC3E}">
        <p14:creationId xmlns:p14="http://schemas.microsoft.com/office/powerpoint/2010/main" val="1297772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3E59-B1F2-DCA7-6CA7-67BCC44913E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461E840-4EF8-F45E-2318-58A40E851477}"/>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54B7E4-1935-F810-4C43-713EFACAFCED}"/>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in cancer</a:t>
            </a:r>
          </a:p>
        </p:txBody>
      </p:sp>
      <p:sp>
        <p:nvSpPr>
          <p:cNvPr id="9" name="TextBox 8">
            <a:extLst>
              <a:ext uri="{FF2B5EF4-FFF2-40B4-BE49-F238E27FC236}">
                <a16:creationId xmlns:a16="http://schemas.microsoft.com/office/drawing/2014/main" id="{1E707300-67D6-0801-9493-868688F10054}"/>
              </a:ext>
            </a:extLst>
          </p:cNvPr>
          <p:cNvSpPr txBox="1"/>
          <p:nvPr/>
        </p:nvSpPr>
        <p:spPr>
          <a:xfrm>
            <a:off x="282948" y="6488205"/>
            <a:ext cx="5532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Barbieri and </a:t>
            </a:r>
            <a:r>
              <a:rPr lang="en-US" i="1" dirty="0" err="1">
                <a:cs typeface="Calibri"/>
              </a:rPr>
              <a:t>Kouzarides</a:t>
            </a:r>
            <a:r>
              <a:rPr lang="en-US" i="1" dirty="0">
                <a:cs typeface="Calibri"/>
              </a:rPr>
              <a:t>, Nature Reviews Cancer, 2020</a:t>
            </a:r>
          </a:p>
        </p:txBody>
      </p:sp>
      <p:pic>
        <p:nvPicPr>
          <p:cNvPr id="2" name="Picture 1" descr="Diagram of a cell cycle&#10;&#10;Description automatically generated">
            <a:extLst>
              <a:ext uri="{FF2B5EF4-FFF2-40B4-BE49-F238E27FC236}">
                <a16:creationId xmlns:a16="http://schemas.microsoft.com/office/drawing/2014/main" id="{544C130C-5185-EF5E-8AAD-175F5972D50B}"/>
              </a:ext>
            </a:extLst>
          </p:cNvPr>
          <p:cNvPicPr>
            <a:picLocks noChangeAspect="1"/>
          </p:cNvPicPr>
          <p:nvPr/>
        </p:nvPicPr>
        <p:blipFill>
          <a:blip r:embed="rId2"/>
          <a:stretch>
            <a:fillRect/>
          </a:stretch>
        </p:blipFill>
        <p:spPr>
          <a:xfrm>
            <a:off x="1187825" y="956390"/>
            <a:ext cx="10230969" cy="5415867"/>
          </a:xfrm>
          <a:prstGeom prst="rect">
            <a:avLst/>
          </a:prstGeom>
        </p:spPr>
      </p:pic>
    </p:spTree>
    <p:extLst>
      <p:ext uri="{BB962C8B-B14F-4D97-AF65-F5344CB8AC3E}">
        <p14:creationId xmlns:p14="http://schemas.microsoft.com/office/powerpoint/2010/main" val="2601402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10;&#10;Description automatically generated">
            <a:extLst>
              <a:ext uri="{FF2B5EF4-FFF2-40B4-BE49-F238E27FC236}">
                <a16:creationId xmlns:a16="http://schemas.microsoft.com/office/drawing/2014/main" id="{67585E15-0B9B-55B7-7826-BD5942EECBFA}"/>
              </a:ext>
            </a:extLst>
          </p:cNvPr>
          <p:cNvPicPr>
            <a:picLocks noChangeAspect="1"/>
          </p:cNvPicPr>
          <p:nvPr/>
        </p:nvPicPr>
        <p:blipFill>
          <a:blip r:embed="rId2"/>
          <a:stretch>
            <a:fillRect/>
          </a:stretch>
        </p:blipFill>
        <p:spPr>
          <a:xfrm>
            <a:off x="1476095" y="595032"/>
            <a:ext cx="9239810" cy="5567082"/>
          </a:xfrm>
          <a:prstGeom prst="rect">
            <a:avLst/>
          </a:prstGeom>
        </p:spPr>
      </p:pic>
    </p:spTree>
    <p:extLst>
      <p:ext uri="{BB962C8B-B14F-4D97-AF65-F5344CB8AC3E}">
        <p14:creationId xmlns:p14="http://schemas.microsoft.com/office/powerpoint/2010/main" val="2586380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44BE-A259-E512-8E9C-355D9C4FD3E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79C7D18-4B5D-C376-AB8A-8B8E0B6FEC4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FA4EBE-52E7-586B-851E-EC6B509FF385}"/>
              </a:ext>
            </a:extLst>
          </p:cNvPr>
          <p:cNvSpPr txBox="1"/>
          <p:nvPr/>
        </p:nvSpPr>
        <p:spPr>
          <a:xfrm>
            <a:off x="714375" y="283011"/>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in cancer</a:t>
            </a:r>
          </a:p>
        </p:txBody>
      </p:sp>
      <p:pic>
        <p:nvPicPr>
          <p:cNvPr id="2" name="Picture 1" descr="A collage of images and diagrams&#10;&#10;Description automatically generated">
            <a:extLst>
              <a:ext uri="{FF2B5EF4-FFF2-40B4-BE49-F238E27FC236}">
                <a16:creationId xmlns:a16="http://schemas.microsoft.com/office/drawing/2014/main" id="{08C93001-5D19-3F45-516D-C733DED5EEBA}"/>
              </a:ext>
            </a:extLst>
          </p:cNvPr>
          <p:cNvPicPr>
            <a:picLocks noChangeAspect="1"/>
          </p:cNvPicPr>
          <p:nvPr/>
        </p:nvPicPr>
        <p:blipFill>
          <a:blip r:embed="rId2"/>
          <a:stretch>
            <a:fillRect/>
          </a:stretch>
        </p:blipFill>
        <p:spPr>
          <a:xfrm>
            <a:off x="123545" y="1031782"/>
            <a:ext cx="7372910" cy="5780555"/>
          </a:xfrm>
          <a:prstGeom prst="rect">
            <a:avLst/>
          </a:prstGeom>
        </p:spPr>
      </p:pic>
      <p:sp>
        <p:nvSpPr>
          <p:cNvPr id="5" name="TextBox 4">
            <a:extLst>
              <a:ext uri="{FF2B5EF4-FFF2-40B4-BE49-F238E27FC236}">
                <a16:creationId xmlns:a16="http://schemas.microsoft.com/office/drawing/2014/main" id="{1FD67101-D14F-EC31-C8F4-76AA8FC8FD7B}"/>
              </a:ext>
            </a:extLst>
          </p:cNvPr>
          <p:cNvSpPr txBox="1"/>
          <p:nvPr/>
        </p:nvSpPr>
        <p:spPr>
          <a:xfrm>
            <a:off x="8212521" y="204426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YTHDC1  LLPS is dependent on m6A-RNA binding.</a:t>
            </a:r>
            <a:endParaRPr lang="en-US" sz="2400" dirty="0">
              <a:cs typeface="Calibri"/>
            </a:endParaRPr>
          </a:p>
        </p:txBody>
      </p:sp>
    </p:spTree>
    <p:extLst>
      <p:ext uri="{BB962C8B-B14F-4D97-AF65-F5344CB8AC3E}">
        <p14:creationId xmlns:p14="http://schemas.microsoft.com/office/powerpoint/2010/main" val="428834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9461-7659-8EC2-16AC-663F84830D4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41C806F-4BB5-D7B6-258C-2FFEAE9E73E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5F8DB4-DCC9-5384-E237-48B87F0FBD28}"/>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in cancer</a:t>
            </a:r>
          </a:p>
        </p:txBody>
      </p:sp>
      <p:pic>
        <p:nvPicPr>
          <p:cNvPr id="3" name="Picture 2" descr="A collage of images of cells&#10;&#10;Description automatically generated">
            <a:extLst>
              <a:ext uri="{FF2B5EF4-FFF2-40B4-BE49-F238E27FC236}">
                <a16:creationId xmlns:a16="http://schemas.microsoft.com/office/drawing/2014/main" id="{6ECD1C04-088A-47D7-38A8-B526A5F49483}"/>
              </a:ext>
            </a:extLst>
          </p:cNvPr>
          <p:cNvPicPr>
            <a:picLocks noChangeAspect="1"/>
          </p:cNvPicPr>
          <p:nvPr/>
        </p:nvPicPr>
        <p:blipFill>
          <a:blip r:embed="rId2"/>
          <a:srcRect b="76634"/>
          <a:stretch/>
        </p:blipFill>
        <p:spPr>
          <a:xfrm>
            <a:off x="627414" y="1374682"/>
            <a:ext cx="6283369" cy="1354231"/>
          </a:xfrm>
          <a:prstGeom prst="rect">
            <a:avLst/>
          </a:prstGeom>
        </p:spPr>
      </p:pic>
      <p:sp>
        <p:nvSpPr>
          <p:cNvPr id="5" name="TextBox 1">
            <a:extLst>
              <a:ext uri="{FF2B5EF4-FFF2-40B4-BE49-F238E27FC236}">
                <a16:creationId xmlns:a16="http://schemas.microsoft.com/office/drawing/2014/main" id="{1865EF70-B848-0128-37DF-6272C917E8F4}"/>
              </a:ext>
            </a:extLst>
          </p:cNvPr>
          <p:cNvSpPr txBox="1"/>
          <p:nvPr/>
        </p:nvSpPr>
        <p:spPr>
          <a:xfrm>
            <a:off x="8031816" y="3011581"/>
            <a:ext cx="345701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cs typeface="Calibri"/>
              </a:rPr>
              <a:t>YTHDC1 undergoes LLPS condensates in </a:t>
            </a:r>
            <a:r>
              <a:rPr lang="en-US" sz="2400" dirty="0" err="1">
                <a:cs typeface="Calibri"/>
              </a:rPr>
              <a:t>leukaemia</a:t>
            </a:r>
            <a:r>
              <a:rPr lang="en-US" sz="2400" dirty="0">
                <a:cs typeface="Calibri"/>
              </a:rPr>
              <a:t> cells.</a:t>
            </a:r>
          </a:p>
        </p:txBody>
      </p:sp>
      <p:pic>
        <p:nvPicPr>
          <p:cNvPr id="2" name="Picture 1">
            <a:extLst>
              <a:ext uri="{FF2B5EF4-FFF2-40B4-BE49-F238E27FC236}">
                <a16:creationId xmlns:a16="http://schemas.microsoft.com/office/drawing/2014/main" id="{CAFAA29E-6BE8-6F68-2248-EF8EC2C87D6E}"/>
              </a:ext>
            </a:extLst>
          </p:cNvPr>
          <p:cNvPicPr>
            <a:picLocks noChangeAspect="1"/>
          </p:cNvPicPr>
          <p:nvPr/>
        </p:nvPicPr>
        <p:blipFill>
          <a:blip r:embed="rId3"/>
          <a:srcRect t="56414"/>
          <a:stretch/>
        </p:blipFill>
        <p:spPr>
          <a:xfrm>
            <a:off x="627414" y="3429000"/>
            <a:ext cx="6285521" cy="2524376"/>
          </a:xfrm>
          <a:prstGeom prst="rect">
            <a:avLst/>
          </a:prstGeom>
        </p:spPr>
      </p:pic>
    </p:spTree>
    <p:extLst>
      <p:ext uri="{BB962C8B-B14F-4D97-AF65-F5344CB8AC3E}">
        <p14:creationId xmlns:p14="http://schemas.microsoft.com/office/powerpoint/2010/main" val="417290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3"/>
          <a:stretch/>
        </p:blipFill>
        <p:spPr>
          <a:xfrm>
            <a:off x="3515963" y="1870194"/>
            <a:ext cx="5176816" cy="4217735"/>
          </a:xfrm>
          <a:prstGeom prst="rect">
            <a:avLst/>
          </a:prstGeom>
          <a:ln>
            <a:noFill/>
          </a:ln>
        </p:spPr>
      </p:pic>
      <p:pic>
        <p:nvPicPr>
          <p:cNvPr id="208" name="Picture 207"/>
          <p:cNvPicPr/>
          <p:nvPr/>
        </p:nvPicPr>
        <p:blipFill>
          <a:blip r:embed="rId4"/>
          <a:stretch/>
        </p:blipFill>
        <p:spPr>
          <a:xfrm>
            <a:off x="3515963" y="1870193"/>
            <a:ext cx="5176816" cy="4217409"/>
          </a:xfrm>
          <a:prstGeom prst="rect">
            <a:avLst/>
          </a:prstGeom>
          <a:ln>
            <a:noFill/>
          </a:ln>
        </p:spPr>
      </p:pic>
      <p:pic>
        <p:nvPicPr>
          <p:cNvPr id="209" name="Picture 208"/>
          <p:cNvPicPr/>
          <p:nvPr/>
        </p:nvPicPr>
        <p:blipFill>
          <a:blip r:embed="rId4"/>
          <a:stretch/>
        </p:blipFill>
        <p:spPr>
          <a:xfrm>
            <a:off x="3515963" y="1870193"/>
            <a:ext cx="5177142" cy="4217409"/>
          </a:xfrm>
          <a:prstGeom prst="rect">
            <a:avLst/>
          </a:prstGeom>
          <a:ln>
            <a:noFill/>
          </a:ln>
        </p:spPr>
      </p:pic>
      <p:sp>
        <p:nvSpPr>
          <p:cNvPr id="210" name="CustomShape 4"/>
          <p:cNvSpPr/>
          <p:nvPr/>
        </p:nvSpPr>
        <p:spPr>
          <a:xfrm>
            <a:off x="4092653" y="6183282"/>
            <a:ext cx="1838483" cy="28148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GB" sz="1089" spc="-1" dirty="0">
                <a:solidFill>
                  <a:srgbClr val="000000"/>
                </a:solidFill>
                <a:latin typeface="Arial"/>
                <a:ea typeface="DejaVu Sans"/>
              </a:rPr>
              <a:t>(Fu et al., 2014)</a:t>
            </a:r>
            <a:endParaRPr lang="en-GB" sz="1089" spc="-1" dirty="0">
              <a:latin typeface="Arial"/>
            </a:endParaRPr>
          </a:p>
        </p:txBody>
      </p:sp>
      <p:sp>
        <p:nvSpPr>
          <p:cNvPr id="8" name="Rectangle 7">
            <a:extLst>
              <a:ext uri="{FF2B5EF4-FFF2-40B4-BE49-F238E27FC236}">
                <a16:creationId xmlns:a16="http://schemas.microsoft.com/office/drawing/2014/main" id="{B00AA53F-5EA3-1DD9-3885-1FC6F89B8179}"/>
              </a:ext>
            </a:extLst>
          </p:cNvPr>
          <p:cNvSpPr/>
          <p:nvPr/>
        </p:nvSpPr>
        <p:spPr>
          <a:xfrm>
            <a:off x="0" y="0"/>
            <a:ext cx="12192000" cy="6265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Beyond the dogma, </a:t>
            </a:r>
            <a:r>
              <a:rPr lang="en-US" sz="2800" dirty="0" err="1">
                <a:solidFill>
                  <a:schemeClr val="tx1"/>
                </a:solidFill>
              </a:rPr>
              <a:t>epitranscriptomic</a:t>
            </a:r>
            <a:r>
              <a:rPr lang="en-US" sz="2800" dirty="0">
                <a:solidFill>
                  <a:schemeClr val="tx1"/>
                </a:solidFill>
              </a:rPr>
              <a:t> regulation of gene expression</a:t>
            </a:r>
            <a:endParaRPr lang="en-GB" sz="2800" dirty="0">
              <a:solidFill>
                <a:schemeClr val="tx1"/>
              </a:solidFill>
            </a:endParaRPr>
          </a:p>
        </p:txBody>
      </p:sp>
      <p:sp>
        <p:nvSpPr>
          <p:cNvPr id="10" name="Rectangle 9">
            <a:extLst>
              <a:ext uri="{FF2B5EF4-FFF2-40B4-BE49-F238E27FC236}">
                <a16:creationId xmlns:a16="http://schemas.microsoft.com/office/drawing/2014/main" id="{6602BF73-74E7-5B13-2FDE-952B7EA35614}"/>
              </a:ext>
            </a:extLst>
          </p:cNvPr>
          <p:cNvSpPr/>
          <p:nvPr/>
        </p:nvSpPr>
        <p:spPr>
          <a:xfrm rot="16200000">
            <a:off x="-148167" y="147646"/>
            <a:ext cx="626534" cy="33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a:t>
            </a:r>
            <a:endParaRPr lang="en-GB" sz="1200" b="1" dirty="0">
              <a:solidFill>
                <a:schemeClr val="tx1"/>
              </a:solidFill>
            </a:endParaRPr>
          </a:p>
        </p:txBody>
      </p:sp>
    </p:spTree>
    <p:extLst>
      <p:ext uri="{BB962C8B-B14F-4D97-AF65-F5344CB8AC3E}">
        <p14:creationId xmlns:p14="http://schemas.microsoft.com/office/powerpoint/2010/main" val="653597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8640F-18B4-1261-96C6-0AE3A1FAD20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38D1AB1-0B33-4EE2-38D7-D6A2A57AE5A4}"/>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C43698-A30F-4255-31F2-C5C6FEFDA3A4}"/>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mRNA modifications: m6A  in cancer</a:t>
            </a:r>
          </a:p>
        </p:txBody>
      </p:sp>
      <p:sp>
        <p:nvSpPr>
          <p:cNvPr id="5" name="TextBox 4">
            <a:extLst>
              <a:ext uri="{FF2B5EF4-FFF2-40B4-BE49-F238E27FC236}">
                <a16:creationId xmlns:a16="http://schemas.microsoft.com/office/drawing/2014/main" id="{3F854F1E-ED83-D403-2EC2-407FB09A1BFF}"/>
              </a:ext>
            </a:extLst>
          </p:cNvPr>
          <p:cNvSpPr txBox="1"/>
          <p:nvPr/>
        </p:nvSpPr>
        <p:spPr>
          <a:xfrm>
            <a:off x="6906235" y="1272366"/>
            <a:ext cx="37229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LLPS protects YTHDC1 pro-leukemic targets from the nuclear RNA degradation machinery.</a:t>
            </a:r>
            <a:endParaRPr lang="en-US" sz="2400" dirty="0">
              <a:cs typeface="Calibri"/>
            </a:endParaRPr>
          </a:p>
        </p:txBody>
      </p:sp>
      <p:pic>
        <p:nvPicPr>
          <p:cNvPr id="3" name="Picture 2" descr="A close-up of a graph&#10;&#10;Description automatically generated">
            <a:extLst>
              <a:ext uri="{FF2B5EF4-FFF2-40B4-BE49-F238E27FC236}">
                <a16:creationId xmlns:a16="http://schemas.microsoft.com/office/drawing/2014/main" id="{9884BC94-F8FE-F1DF-9F7E-366C7BC46AC6}"/>
              </a:ext>
            </a:extLst>
          </p:cNvPr>
          <p:cNvPicPr>
            <a:picLocks noChangeAspect="1"/>
          </p:cNvPicPr>
          <p:nvPr/>
        </p:nvPicPr>
        <p:blipFill rotWithShape="1">
          <a:blip r:embed="rId2"/>
          <a:srcRect b="32224"/>
          <a:stretch/>
        </p:blipFill>
        <p:spPr>
          <a:xfrm>
            <a:off x="714375" y="1592914"/>
            <a:ext cx="5004785" cy="4760261"/>
          </a:xfrm>
          <a:prstGeom prst="rect">
            <a:avLst/>
          </a:prstGeom>
        </p:spPr>
      </p:pic>
      <p:pic>
        <p:nvPicPr>
          <p:cNvPr id="7" name="Picture 6">
            <a:extLst>
              <a:ext uri="{FF2B5EF4-FFF2-40B4-BE49-F238E27FC236}">
                <a16:creationId xmlns:a16="http://schemas.microsoft.com/office/drawing/2014/main" id="{BDD40264-73E2-B138-F181-A7F6FDA6596C}"/>
              </a:ext>
            </a:extLst>
          </p:cNvPr>
          <p:cNvPicPr>
            <a:picLocks noChangeAspect="1"/>
          </p:cNvPicPr>
          <p:nvPr/>
        </p:nvPicPr>
        <p:blipFill>
          <a:blip r:embed="rId3"/>
          <a:stretch>
            <a:fillRect/>
          </a:stretch>
        </p:blipFill>
        <p:spPr>
          <a:xfrm>
            <a:off x="6115792" y="3033341"/>
            <a:ext cx="5779325" cy="3621603"/>
          </a:xfrm>
          <a:prstGeom prst="rect">
            <a:avLst/>
          </a:prstGeom>
        </p:spPr>
      </p:pic>
    </p:spTree>
    <p:extLst>
      <p:ext uri="{BB962C8B-B14F-4D97-AF65-F5344CB8AC3E}">
        <p14:creationId xmlns:p14="http://schemas.microsoft.com/office/powerpoint/2010/main" val="491037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473CFD-A4F7-E50B-341F-ADA47FCA1E3D}"/>
              </a:ext>
            </a:extLst>
          </p:cNvPr>
          <p:cNvPicPr>
            <a:picLocks noChangeAspect="1"/>
          </p:cNvPicPr>
          <p:nvPr/>
        </p:nvPicPr>
        <p:blipFill>
          <a:blip r:embed="rId2"/>
          <a:stretch>
            <a:fillRect/>
          </a:stretch>
        </p:blipFill>
        <p:spPr>
          <a:xfrm>
            <a:off x="1254372" y="1007951"/>
            <a:ext cx="8857190" cy="5641148"/>
          </a:xfrm>
          <a:prstGeom prst="rect">
            <a:avLst/>
          </a:prstGeom>
        </p:spPr>
      </p:pic>
      <p:sp>
        <p:nvSpPr>
          <p:cNvPr id="8" name="Rectangle 7">
            <a:extLst>
              <a:ext uri="{FF2B5EF4-FFF2-40B4-BE49-F238E27FC236}">
                <a16:creationId xmlns:a16="http://schemas.microsoft.com/office/drawing/2014/main" id="{D7AEB865-8A5F-11E4-5B53-65834B98A6FA}"/>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445AE6-5DBD-A079-1E2A-8FDBCF210409}"/>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spTree>
    <p:extLst>
      <p:ext uri="{BB962C8B-B14F-4D97-AF65-F5344CB8AC3E}">
        <p14:creationId xmlns:p14="http://schemas.microsoft.com/office/powerpoint/2010/main" val="1963262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03091-37CB-93F6-9624-7FA02F7D7160}"/>
              </a:ext>
            </a:extLst>
          </p:cNvPr>
          <p:cNvPicPr>
            <a:picLocks noChangeAspect="1"/>
          </p:cNvPicPr>
          <p:nvPr/>
        </p:nvPicPr>
        <p:blipFill>
          <a:blip r:embed="rId2"/>
          <a:stretch>
            <a:fillRect/>
          </a:stretch>
        </p:blipFill>
        <p:spPr>
          <a:xfrm>
            <a:off x="1679944" y="3566540"/>
            <a:ext cx="9967098" cy="3291460"/>
          </a:xfrm>
          <a:prstGeom prst="rect">
            <a:avLst/>
          </a:prstGeom>
        </p:spPr>
      </p:pic>
      <p:pic>
        <p:nvPicPr>
          <p:cNvPr id="7" name="Picture 6">
            <a:extLst>
              <a:ext uri="{FF2B5EF4-FFF2-40B4-BE49-F238E27FC236}">
                <a16:creationId xmlns:a16="http://schemas.microsoft.com/office/drawing/2014/main" id="{F218E4AB-98D7-8F69-9399-EB0BA5549219}"/>
              </a:ext>
            </a:extLst>
          </p:cNvPr>
          <p:cNvPicPr>
            <a:picLocks noChangeAspect="1"/>
          </p:cNvPicPr>
          <p:nvPr/>
        </p:nvPicPr>
        <p:blipFill>
          <a:blip r:embed="rId3"/>
          <a:stretch>
            <a:fillRect/>
          </a:stretch>
        </p:blipFill>
        <p:spPr>
          <a:xfrm>
            <a:off x="1535990" y="895861"/>
            <a:ext cx="9120019" cy="2670679"/>
          </a:xfrm>
          <a:prstGeom prst="rect">
            <a:avLst/>
          </a:prstGeom>
        </p:spPr>
      </p:pic>
      <p:sp>
        <p:nvSpPr>
          <p:cNvPr id="9" name="Rectangle 8">
            <a:extLst>
              <a:ext uri="{FF2B5EF4-FFF2-40B4-BE49-F238E27FC236}">
                <a16:creationId xmlns:a16="http://schemas.microsoft.com/office/drawing/2014/main" id="{166A732F-4FC0-AE2A-8595-30056E7F071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18939D-7F26-EB39-67C5-61DBB47D5A7A}"/>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spTree>
    <p:extLst>
      <p:ext uri="{BB962C8B-B14F-4D97-AF65-F5344CB8AC3E}">
        <p14:creationId xmlns:p14="http://schemas.microsoft.com/office/powerpoint/2010/main" val="3251351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99C7B-0147-F62D-BF31-2CCEC9DBD345}"/>
              </a:ext>
            </a:extLst>
          </p:cNvPr>
          <p:cNvPicPr>
            <a:picLocks noChangeAspect="1"/>
          </p:cNvPicPr>
          <p:nvPr/>
        </p:nvPicPr>
        <p:blipFill>
          <a:blip r:embed="rId2"/>
          <a:stretch>
            <a:fillRect/>
          </a:stretch>
        </p:blipFill>
        <p:spPr>
          <a:xfrm>
            <a:off x="2543089" y="1433485"/>
            <a:ext cx="6748483" cy="2476013"/>
          </a:xfrm>
          <a:prstGeom prst="rect">
            <a:avLst/>
          </a:prstGeom>
        </p:spPr>
      </p:pic>
      <p:sp>
        <p:nvSpPr>
          <p:cNvPr id="7" name="Rectangle 6">
            <a:extLst>
              <a:ext uri="{FF2B5EF4-FFF2-40B4-BE49-F238E27FC236}">
                <a16:creationId xmlns:a16="http://schemas.microsoft.com/office/drawing/2014/main" id="{9B982034-E152-A401-E07F-6CB20A2075C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FB56DD-8CE0-9466-2E43-8D65166BF9A4}"/>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spTree>
    <p:extLst>
      <p:ext uri="{BB962C8B-B14F-4D97-AF65-F5344CB8AC3E}">
        <p14:creationId xmlns:p14="http://schemas.microsoft.com/office/powerpoint/2010/main" val="573866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99C7B-0147-F62D-BF31-2CCEC9DBD345}"/>
              </a:ext>
            </a:extLst>
          </p:cNvPr>
          <p:cNvPicPr>
            <a:picLocks noChangeAspect="1"/>
          </p:cNvPicPr>
          <p:nvPr/>
        </p:nvPicPr>
        <p:blipFill>
          <a:blip r:embed="rId2"/>
          <a:stretch>
            <a:fillRect/>
          </a:stretch>
        </p:blipFill>
        <p:spPr>
          <a:xfrm>
            <a:off x="2543089" y="1433485"/>
            <a:ext cx="6748483" cy="2476013"/>
          </a:xfrm>
          <a:prstGeom prst="rect">
            <a:avLst/>
          </a:prstGeom>
        </p:spPr>
      </p:pic>
      <p:pic>
        <p:nvPicPr>
          <p:cNvPr id="6" name="Picture 5">
            <a:extLst>
              <a:ext uri="{FF2B5EF4-FFF2-40B4-BE49-F238E27FC236}">
                <a16:creationId xmlns:a16="http://schemas.microsoft.com/office/drawing/2014/main" id="{0C1BABE3-79F1-968D-5176-8927028D4DE5}"/>
              </a:ext>
            </a:extLst>
          </p:cNvPr>
          <p:cNvPicPr>
            <a:picLocks noChangeAspect="1"/>
          </p:cNvPicPr>
          <p:nvPr/>
        </p:nvPicPr>
        <p:blipFill>
          <a:blip r:embed="rId3"/>
          <a:stretch>
            <a:fillRect/>
          </a:stretch>
        </p:blipFill>
        <p:spPr>
          <a:xfrm>
            <a:off x="2342980" y="4066832"/>
            <a:ext cx="7148702" cy="2569795"/>
          </a:xfrm>
          <a:prstGeom prst="rect">
            <a:avLst/>
          </a:prstGeom>
        </p:spPr>
      </p:pic>
      <p:sp>
        <p:nvSpPr>
          <p:cNvPr id="7" name="Rectangle 6">
            <a:extLst>
              <a:ext uri="{FF2B5EF4-FFF2-40B4-BE49-F238E27FC236}">
                <a16:creationId xmlns:a16="http://schemas.microsoft.com/office/drawing/2014/main" id="{9B982034-E152-A401-E07F-6CB20A2075C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FB56DD-8CE0-9466-2E43-8D65166BF9A4}"/>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spTree>
    <p:extLst>
      <p:ext uri="{BB962C8B-B14F-4D97-AF65-F5344CB8AC3E}">
        <p14:creationId xmlns:p14="http://schemas.microsoft.com/office/powerpoint/2010/main" val="2126428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99C7B-0147-F62D-BF31-2CCEC9DBD345}"/>
              </a:ext>
            </a:extLst>
          </p:cNvPr>
          <p:cNvPicPr>
            <a:picLocks noChangeAspect="1"/>
          </p:cNvPicPr>
          <p:nvPr/>
        </p:nvPicPr>
        <p:blipFill>
          <a:blip r:embed="rId2"/>
          <a:stretch>
            <a:fillRect/>
          </a:stretch>
        </p:blipFill>
        <p:spPr>
          <a:xfrm>
            <a:off x="2543089" y="1433485"/>
            <a:ext cx="6748483" cy="2476013"/>
          </a:xfrm>
          <a:prstGeom prst="rect">
            <a:avLst/>
          </a:prstGeom>
        </p:spPr>
      </p:pic>
      <p:sp>
        <p:nvSpPr>
          <p:cNvPr id="7" name="Rectangle 6">
            <a:extLst>
              <a:ext uri="{FF2B5EF4-FFF2-40B4-BE49-F238E27FC236}">
                <a16:creationId xmlns:a16="http://schemas.microsoft.com/office/drawing/2014/main" id="{9B982034-E152-A401-E07F-6CB20A2075C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FB56DD-8CE0-9466-2E43-8D65166BF9A4}"/>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pic>
        <p:nvPicPr>
          <p:cNvPr id="3" name="Picture 2">
            <a:extLst>
              <a:ext uri="{FF2B5EF4-FFF2-40B4-BE49-F238E27FC236}">
                <a16:creationId xmlns:a16="http://schemas.microsoft.com/office/drawing/2014/main" id="{77EB6941-8247-0813-6DE8-4BD34277C944}"/>
              </a:ext>
            </a:extLst>
          </p:cNvPr>
          <p:cNvPicPr>
            <a:picLocks noChangeAspect="1"/>
          </p:cNvPicPr>
          <p:nvPr/>
        </p:nvPicPr>
        <p:blipFill>
          <a:blip r:embed="rId3"/>
          <a:stretch>
            <a:fillRect/>
          </a:stretch>
        </p:blipFill>
        <p:spPr>
          <a:xfrm>
            <a:off x="2543089" y="4190860"/>
            <a:ext cx="6944694" cy="2000529"/>
          </a:xfrm>
          <a:prstGeom prst="rect">
            <a:avLst/>
          </a:prstGeom>
        </p:spPr>
      </p:pic>
    </p:spTree>
    <p:extLst>
      <p:ext uri="{BB962C8B-B14F-4D97-AF65-F5344CB8AC3E}">
        <p14:creationId xmlns:p14="http://schemas.microsoft.com/office/powerpoint/2010/main" val="337625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DEC00B-E732-D621-1C41-619D20E389D8}"/>
              </a:ext>
            </a:extLst>
          </p:cNvPr>
          <p:cNvPicPr>
            <a:picLocks noGrp="1" noChangeAspect="1"/>
          </p:cNvPicPr>
          <p:nvPr>
            <p:ph idx="1"/>
          </p:nvPr>
        </p:nvPicPr>
        <p:blipFill>
          <a:blip r:embed="rId2"/>
          <a:stretch>
            <a:fillRect/>
          </a:stretch>
        </p:blipFill>
        <p:spPr>
          <a:xfrm>
            <a:off x="2499349" y="1074245"/>
            <a:ext cx="7687748" cy="2238687"/>
          </a:xfrm>
        </p:spPr>
      </p:pic>
      <p:grpSp>
        <p:nvGrpSpPr>
          <p:cNvPr id="10" name="Group 9">
            <a:extLst>
              <a:ext uri="{FF2B5EF4-FFF2-40B4-BE49-F238E27FC236}">
                <a16:creationId xmlns:a16="http://schemas.microsoft.com/office/drawing/2014/main" id="{475D8BD7-090E-2F2A-C1AC-F06D0BD4743E}"/>
              </a:ext>
            </a:extLst>
          </p:cNvPr>
          <p:cNvGrpSpPr/>
          <p:nvPr/>
        </p:nvGrpSpPr>
        <p:grpSpPr>
          <a:xfrm>
            <a:off x="2922044" y="3377313"/>
            <a:ext cx="6416065" cy="2382823"/>
            <a:chOff x="3375027" y="4284053"/>
            <a:chExt cx="6416065" cy="2382823"/>
          </a:xfrm>
        </p:grpSpPr>
        <p:pic>
          <p:nvPicPr>
            <p:cNvPr id="7" name="Picture 6">
              <a:extLst>
                <a:ext uri="{FF2B5EF4-FFF2-40B4-BE49-F238E27FC236}">
                  <a16:creationId xmlns:a16="http://schemas.microsoft.com/office/drawing/2014/main" id="{D46A4DC9-E432-0AA4-CF30-1485EE12EED5}"/>
                </a:ext>
              </a:extLst>
            </p:cNvPr>
            <p:cNvPicPr>
              <a:picLocks noChangeAspect="1"/>
            </p:cNvPicPr>
            <p:nvPr/>
          </p:nvPicPr>
          <p:blipFill>
            <a:blip r:embed="rId3"/>
            <a:srcRect b="53334"/>
            <a:stretch/>
          </p:blipFill>
          <p:spPr>
            <a:xfrm>
              <a:off x="3375027" y="4284053"/>
              <a:ext cx="2896004" cy="2382823"/>
            </a:xfrm>
            <a:prstGeom prst="rect">
              <a:avLst/>
            </a:prstGeom>
          </p:spPr>
        </p:pic>
        <p:pic>
          <p:nvPicPr>
            <p:cNvPr id="9" name="Picture 8">
              <a:extLst>
                <a:ext uri="{FF2B5EF4-FFF2-40B4-BE49-F238E27FC236}">
                  <a16:creationId xmlns:a16="http://schemas.microsoft.com/office/drawing/2014/main" id="{7005B8E1-7B11-6361-FDD5-05C732B9B456}"/>
                </a:ext>
              </a:extLst>
            </p:cNvPr>
            <p:cNvPicPr>
              <a:picLocks noChangeAspect="1"/>
            </p:cNvPicPr>
            <p:nvPr/>
          </p:nvPicPr>
          <p:blipFill>
            <a:blip r:embed="rId3"/>
            <a:srcRect t="53334"/>
            <a:stretch/>
          </p:blipFill>
          <p:spPr>
            <a:xfrm>
              <a:off x="6895088" y="4284053"/>
              <a:ext cx="2896004" cy="2382823"/>
            </a:xfrm>
            <a:prstGeom prst="rect">
              <a:avLst/>
            </a:prstGeom>
          </p:spPr>
        </p:pic>
      </p:grpSp>
      <p:sp>
        <p:nvSpPr>
          <p:cNvPr id="13" name="TextBox 12">
            <a:extLst>
              <a:ext uri="{FF2B5EF4-FFF2-40B4-BE49-F238E27FC236}">
                <a16:creationId xmlns:a16="http://schemas.microsoft.com/office/drawing/2014/main" id="{FBE4C205-E6BC-641B-C442-9E1956EFA38C}"/>
              </a:ext>
            </a:extLst>
          </p:cNvPr>
          <p:cNvSpPr txBox="1"/>
          <p:nvPr/>
        </p:nvSpPr>
        <p:spPr>
          <a:xfrm>
            <a:off x="642570" y="2008922"/>
            <a:ext cx="1233578" cy="369332"/>
          </a:xfrm>
          <a:prstGeom prst="rect">
            <a:avLst/>
          </a:prstGeom>
          <a:noFill/>
        </p:spPr>
        <p:txBody>
          <a:bodyPr wrap="square" rtlCol="0">
            <a:spAutoFit/>
          </a:bodyPr>
          <a:lstStyle/>
          <a:p>
            <a:r>
              <a:rPr lang="en-US" dirty="0"/>
              <a:t>In vitro</a:t>
            </a:r>
            <a:endParaRPr lang="en-GB" dirty="0"/>
          </a:p>
        </p:txBody>
      </p:sp>
      <p:sp>
        <p:nvSpPr>
          <p:cNvPr id="14" name="TextBox 13">
            <a:extLst>
              <a:ext uri="{FF2B5EF4-FFF2-40B4-BE49-F238E27FC236}">
                <a16:creationId xmlns:a16="http://schemas.microsoft.com/office/drawing/2014/main" id="{6D0E6242-D6CD-3244-63DB-F276EF36EED4}"/>
              </a:ext>
            </a:extLst>
          </p:cNvPr>
          <p:cNvSpPr txBox="1"/>
          <p:nvPr/>
        </p:nvSpPr>
        <p:spPr>
          <a:xfrm>
            <a:off x="646883" y="4093639"/>
            <a:ext cx="1233578" cy="369332"/>
          </a:xfrm>
          <a:prstGeom prst="rect">
            <a:avLst/>
          </a:prstGeom>
          <a:noFill/>
        </p:spPr>
        <p:txBody>
          <a:bodyPr wrap="square" rtlCol="0">
            <a:spAutoFit/>
          </a:bodyPr>
          <a:lstStyle/>
          <a:p>
            <a:r>
              <a:rPr lang="en-US" dirty="0"/>
              <a:t>In vivo</a:t>
            </a:r>
            <a:endParaRPr lang="en-GB" dirty="0"/>
          </a:p>
        </p:txBody>
      </p:sp>
      <p:sp>
        <p:nvSpPr>
          <p:cNvPr id="15" name="Rectangle 14">
            <a:extLst>
              <a:ext uri="{FF2B5EF4-FFF2-40B4-BE49-F238E27FC236}">
                <a16:creationId xmlns:a16="http://schemas.microsoft.com/office/drawing/2014/main" id="{B27C2817-E4DF-BD43-2AFD-59C8162E7F5B}"/>
              </a:ext>
            </a:extLst>
          </p:cNvPr>
          <p:cNvSpPr/>
          <p:nvPr/>
        </p:nvSpPr>
        <p:spPr>
          <a:xfrm>
            <a:off x="8624610" y="3295291"/>
            <a:ext cx="690113" cy="11990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1E44247-9CAF-A8AA-57B6-49C26E65ACE6}"/>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B227F0-8B74-7E90-570A-918CE06E2C65}"/>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in cancer</a:t>
            </a:r>
          </a:p>
        </p:txBody>
      </p:sp>
      <p:sp>
        <p:nvSpPr>
          <p:cNvPr id="18" name="TextBox 17">
            <a:extLst>
              <a:ext uri="{FF2B5EF4-FFF2-40B4-BE49-F238E27FC236}">
                <a16:creationId xmlns:a16="http://schemas.microsoft.com/office/drawing/2014/main" id="{0FBF4835-A8F0-4B99-9349-3A45A85B41F2}"/>
              </a:ext>
            </a:extLst>
          </p:cNvPr>
          <p:cNvSpPr txBox="1"/>
          <p:nvPr/>
        </p:nvSpPr>
        <p:spPr>
          <a:xfrm>
            <a:off x="9239693" y="2541181"/>
            <a:ext cx="2280921" cy="1200329"/>
          </a:xfrm>
          <a:prstGeom prst="rect">
            <a:avLst/>
          </a:prstGeom>
          <a:noFill/>
        </p:spPr>
        <p:txBody>
          <a:bodyPr wrap="square" rtlCol="0">
            <a:spAutoFit/>
          </a:bodyPr>
          <a:lstStyle/>
          <a:p>
            <a:r>
              <a:rPr lang="en-US" dirty="0"/>
              <a:t>METTL3 inhibitors increase sensitivity to immunotherapy in Melanoma cells</a:t>
            </a:r>
            <a:endParaRPr lang="en-GB" dirty="0"/>
          </a:p>
        </p:txBody>
      </p:sp>
    </p:spTree>
    <p:extLst>
      <p:ext uri="{BB962C8B-B14F-4D97-AF65-F5344CB8AC3E}">
        <p14:creationId xmlns:p14="http://schemas.microsoft.com/office/powerpoint/2010/main" val="4112513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852D0C-F167-F40A-94F6-760F75975EF9}"/>
              </a:ext>
            </a:extLst>
          </p:cNvPr>
          <p:cNvPicPr>
            <a:picLocks noChangeAspect="1"/>
          </p:cNvPicPr>
          <p:nvPr/>
        </p:nvPicPr>
        <p:blipFill>
          <a:blip r:embed="rId2"/>
          <a:stretch>
            <a:fillRect/>
          </a:stretch>
        </p:blipFill>
        <p:spPr>
          <a:xfrm>
            <a:off x="238124" y="1748803"/>
            <a:ext cx="11877472" cy="3419618"/>
          </a:xfrm>
          <a:prstGeom prst="rect">
            <a:avLst/>
          </a:prstGeom>
        </p:spPr>
      </p:pic>
      <p:pic>
        <p:nvPicPr>
          <p:cNvPr id="6" name="Picture 5">
            <a:extLst>
              <a:ext uri="{FF2B5EF4-FFF2-40B4-BE49-F238E27FC236}">
                <a16:creationId xmlns:a16="http://schemas.microsoft.com/office/drawing/2014/main" id="{1ECE7758-A341-CABC-5050-40A75B114A62}"/>
              </a:ext>
            </a:extLst>
          </p:cNvPr>
          <p:cNvPicPr>
            <a:picLocks noChangeAspect="1"/>
          </p:cNvPicPr>
          <p:nvPr/>
        </p:nvPicPr>
        <p:blipFill>
          <a:blip r:embed="rId3"/>
          <a:srcRect b="91348"/>
          <a:stretch/>
        </p:blipFill>
        <p:spPr>
          <a:xfrm>
            <a:off x="150573" y="1109381"/>
            <a:ext cx="12192000" cy="593387"/>
          </a:xfrm>
          <a:prstGeom prst="rect">
            <a:avLst/>
          </a:prstGeom>
        </p:spPr>
      </p:pic>
      <p:sp>
        <p:nvSpPr>
          <p:cNvPr id="7" name="Rectangle 6">
            <a:extLst>
              <a:ext uri="{FF2B5EF4-FFF2-40B4-BE49-F238E27FC236}">
                <a16:creationId xmlns:a16="http://schemas.microsoft.com/office/drawing/2014/main" id="{76E9EBDA-8E6B-CCE5-DA89-20D7CC280375}"/>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E14AB6-99E1-502B-6055-71CDDF7145E8}"/>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readers  in cancer</a:t>
            </a:r>
          </a:p>
        </p:txBody>
      </p:sp>
    </p:spTree>
    <p:extLst>
      <p:ext uri="{BB962C8B-B14F-4D97-AF65-F5344CB8AC3E}">
        <p14:creationId xmlns:p14="http://schemas.microsoft.com/office/powerpoint/2010/main" val="3982638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573133-EFAA-BF03-A9A7-4F64A6AB1BAC}"/>
              </a:ext>
            </a:extLst>
          </p:cNvPr>
          <p:cNvGrpSpPr/>
          <p:nvPr/>
        </p:nvGrpSpPr>
        <p:grpSpPr>
          <a:xfrm>
            <a:off x="1446396" y="975519"/>
            <a:ext cx="8678679" cy="5756415"/>
            <a:chOff x="496112" y="313624"/>
            <a:chExt cx="10262680" cy="6230752"/>
          </a:xfrm>
        </p:grpSpPr>
        <p:grpSp>
          <p:nvGrpSpPr>
            <p:cNvPr id="8" name="Group 7">
              <a:extLst>
                <a:ext uri="{FF2B5EF4-FFF2-40B4-BE49-F238E27FC236}">
                  <a16:creationId xmlns:a16="http://schemas.microsoft.com/office/drawing/2014/main" id="{A5A1AC94-7A93-A218-1144-436DAA58C57E}"/>
                </a:ext>
              </a:extLst>
            </p:cNvPr>
            <p:cNvGrpSpPr/>
            <p:nvPr/>
          </p:nvGrpSpPr>
          <p:grpSpPr>
            <a:xfrm>
              <a:off x="944625" y="1027906"/>
              <a:ext cx="9579602" cy="5516470"/>
              <a:chOff x="642700" y="190027"/>
              <a:chExt cx="10553836" cy="6416899"/>
            </a:xfrm>
          </p:grpSpPr>
          <p:pic>
            <p:nvPicPr>
              <p:cNvPr id="5" name="Picture 4">
                <a:extLst>
                  <a:ext uri="{FF2B5EF4-FFF2-40B4-BE49-F238E27FC236}">
                    <a16:creationId xmlns:a16="http://schemas.microsoft.com/office/drawing/2014/main" id="{9F4363FC-90FF-EF1E-32C4-2E42B251897E}"/>
                  </a:ext>
                </a:extLst>
              </p:cNvPr>
              <p:cNvPicPr>
                <a:picLocks noChangeAspect="1"/>
              </p:cNvPicPr>
              <p:nvPr/>
            </p:nvPicPr>
            <p:blipFill>
              <a:blip r:embed="rId2"/>
              <a:stretch>
                <a:fillRect/>
              </a:stretch>
            </p:blipFill>
            <p:spPr>
              <a:xfrm>
                <a:off x="642700" y="190027"/>
                <a:ext cx="10553836" cy="5276918"/>
              </a:xfrm>
              <a:prstGeom prst="rect">
                <a:avLst/>
              </a:prstGeom>
            </p:spPr>
          </p:pic>
          <p:pic>
            <p:nvPicPr>
              <p:cNvPr id="7" name="Picture 6">
                <a:extLst>
                  <a:ext uri="{FF2B5EF4-FFF2-40B4-BE49-F238E27FC236}">
                    <a16:creationId xmlns:a16="http://schemas.microsoft.com/office/drawing/2014/main" id="{F6E1A51B-8BA9-5B02-79D8-980D88428B86}"/>
                  </a:ext>
                </a:extLst>
              </p:cNvPr>
              <p:cNvPicPr>
                <a:picLocks noChangeAspect="1"/>
              </p:cNvPicPr>
              <p:nvPr/>
            </p:nvPicPr>
            <p:blipFill>
              <a:blip r:embed="rId3"/>
              <a:stretch>
                <a:fillRect/>
              </a:stretch>
            </p:blipFill>
            <p:spPr>
              <a:xfrm>
                <a:off x="838200" y="5466945"/>
                <a:ext cx="10222149" cy="1139981"/>
              </a:xfrm>
              <a:prstGeom prst="rect">
                <a:avLst/>
              </a:prstGeom>
            </p:spPr>
          </p:pic>
        </p:grpSp>
        <p:pic>
          <p:nvPicPr>
            <p:cNvPr id="9" name="Picture 8">
              <a:extLst>
                <a:ext uri="{FF2B5EF4-FFF2-40B4-BE49-F238E27FC236}">
                  <a16:creationId xmlns:a16="http://schemas.microsoft.com/office/drawing/2014/main" id="{F53F6256-26DA-8AF4-58E8-21574DC18125}"/>
                </a:ext>
              </a:extLst>
            </p:cNvPr>
            <p:cNvPicPr>
              <a:picLocks noChangeAspect="1"/>
            </p:cNvPicPr>
            <p:nvPr/>
          </p:nvPicPr>
          <p:blipFill>
            <a:blip r:embed="rId4"/>
            <a:srcRect b="91348"/>
            <a:stretch/>
          </p:blipFill>
          <p:spPr>
            <a:xfrm>
              <a:off x="496112" y="313624"/>
              <a:ext cx="10262680" cy="535469"/>
            </a:xfrm>
            <a:prstGeom prst="rect">
              <a:avLst/>
            </a:prstGeom>
          </p:spPr>
        </p:pic>
      </p:grpSp>
      <p:sp>
        <p:nvSpPr>
          <p:cNvPr id="11" name="Rectangle 10">
            <a:extLst>
              <a:ext uri="{FF2B5EF4-FFF2-40B4-BE49-F238E27FC236}">
                <a16:creationId xmlns:a16="http://schemas.microsoft.com/office/drawing/2014/main" id="{46CE4AED-794D-A84A-2CFC-52418E6E5F9E}"/>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747E34-66C8-BFAA-8B9B-29D7E29CA472}"/>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m6A erasers in cancer</a:t>
            </a:r>
          </a:p>
        </p:txBody>
      </p:sp>
    </p:spTree>
    <p:extLst>
      <p:ext uri="{BB962C8B-B14F-4D97-AF65-F5344CB8AC3E}">
        <p14:creationId xmlns:p14="http://schemas.microsoft.com/office/powerpoint/2010/main" val="46532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8C70D29-1A4E-A25D-2171-DCC7ED5C253A}"/>
              </a:ext>
            </a:extLst>
          </p:cNvPr>
          <p:cNvPicPr>
            <a:picLocks noGrp="1" noChangeAspect="1"/>
          </p:cNvPicPr>
          <p:nvPr>
            <p:ph idx="1"/>
          </p:nvPr>
        </p:nvPicPr>
        <p:blipFill>
          <a:blip r:embed="rId2"/>
          <a:srcRect r="2483" b="3075"/>
          <a:stretch/>
        </p:blipFill>
        <p:spPr>
          <a:xfrm>
            <a:off x="744506" y="3793630"/>
            <a:ext cx="7516984" cy="2511480"/>
          </a:xfrm>
        </p:spPr>
      </p:pic>
      <p:pic>
        <p:nvPicPr>
          <p:cNvPr id="5" name="Picture 4">
            <a:extLst>
              <a:ext uri="{FF2B5EF4-FFF2-40B4-BE49-F238E27FC236}">
                <a16:creationId xmlns:a16="http://schemas.microsoft.com/office/drawing/2014/main" id="{517D99B9-140C-7CB9-6074-9CD026AAD615}"/>
              </a:ext>
            </a:extLst>
          </p:cNvPr>
          <p:cNvPicPr>
            <a:picLocks noChangeAspect="1"/>
          </p:cNvPicPr>
          <p:nvPr/>
        </p:nvPicPr>
        <p:blipFill>
          <a:blip r:embed="rId3"/>
          <a:stretch>
            <a:fillRect/>
          </a:stretch>
        </p:blipFill>
        <p:spPr>
          <a:xfrm>
            <a:off x="1711745" y="972760"/>
            <a:ext cx="8548673" cy="2820870"/>
          </a:xfrm>
          <a:prstGeom prst="rect">
            <a:avLst/>
          </a:prstGeom>
        </p:spPr>
      </p:pic>
      <p:sp>
        <p:nvSpPr>
          <p:cNvPr id="8" name="TextBox 7">
            <a:extLst>
              <a:ext uri="{FF2B5EF4-FFF2-40B4-BE49-F238E27FC236}">
                <a16:creationId xmlns:a16="http://schemas.microsoft.com/office/drawing/2014/main" id="{4EC41532-3B23-B81F-3C6A-46F11DAEBD03}"/>
              </a:ext>
            </a:extLst>
          </p:cNvPr>
          <p:cNvSpPr txBox="1"/>
          <p:nvPr/>
        </p:nvSpPr>
        <p:spPr>
          <a:xfrm>
            <a:off x="8729330" y="4310706"/>
            <a:ext cx="3062177" cy="1477328"/>
          </a:xfrm>
          <a:prstGeom prst="rect">
            <a:avLst/>
          </a:prstGeom>
          <a:noFill/>
        </p:spPr>
        <p:txBody>
          <a:bodyPr wrap="square" rtlCol="0">
            <a:spAutoFit/>
          </a:bodyPr>
          <a:lstStyle/>
          <a:p>
            <a:pPr algn="just"/>
            <a:r>
              <a:rPr lang="en-US" dirty="0"/>
              <a:t>PUS7 is upregulated in glioblastoma (GBM) and glioblastoma stem cells (GSS) compared to neuronal stem cells (NSC) and </a:t>
            </a:r>
            <a:r>
              <a:rPr lang="en-US" dirty="0" err="1"/>
              <a:t>astrocites</a:t>
            </a:r>
            <a:r>
              <a:rPr lang="en-US" dirty="0"/>
              <a:t> (AS)</a:t>
            </a:r>
            <a:endParaRPr lang="en-GB" dirty="0"/>
          </a:p>
        </p:txBody>
      </p:sp>
      <p:sp>
        <p:nvSpPr>
          <p:cNvPr id="9" name="Rectangle 8">
            <a:extLst>
              <a:ext uri="{FF2B5EF4-FFF2-40B4-BE49-F238E27FC236}">
                <a16:creationId xmlns:a16="http://schemas.microsoft.com/office/drawing/2014/main" id="{C38A8920-246D-CA68-816F-EB5B22FE3033}"/>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290EF0-E034-D8B2-301F-044AA30F79BA}"/>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a:t>
            </a:r>
            <a:r>
              <a:rPr lang="el-GR" sz="2400" dirty="0">
                <a:cs typeface="Calibri" panose="020F0502020204030204"/>
              </a:rPr>
              <a:t>Ψ</a:t>
            </a:r>
            <a:r>
              <a:rPr lang="en-US" sz="2400" dirty="0">
                <a:cs typeface="Calibri" panose="020F0502020204030204"/>
              </a:rPr>
              <a:t>  in cancer</a:t>
            </a:r>
          </a:p>
        </p:txBody>
      </p:sp>
    </p:spTree>
    <p:extLst>
      <p:ext uri="{BB962C8B-B14F-4D97-AF65-F5344CB8AC3E}">
        <p14:creationId xmlns:p14="http://schemas.microsoft.com/office/powerpoint/2010/main" val="4287837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p:nvPr/>
        </p:nvPicPr>
        <p:blipFill>
          <a:blip r:embed="rId3"/>
          <a:stretch/>
        </p:blipFill>
        <p:spPr>
          <a:xfrm>
            <a:off x="3515963" y="1870194"/>
            <a:ext cx="5176816" cy="4217735"/>
          </a:xfrm>
          <a:prstGeom prst="rect">
            <a:avLst/>
          </a:prstGeom>
          <a:ln>
            <a:noFill/>
          </a:ln>
        </p:spPr>
      </p:pic>
      <p:sp>
        <p:nvSpPr>
          <p:cNvPr id="216" name="CustomShape 4"/>
          <p:cNvSpPr/>
          <p:nvPr/>
        </p:nvSpPr>
        <p:spPr>
          <a:xfrm>
            <a:off x="4092653" y="6183282"/>
            <a:ext cx="1838483" cy="28148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GB" sz="1089" spc="-1" dirty="0">
                <a:solidFill>
                  <a:srgbClr val="000000"/>
                </a:solidFill>
                <a:latin typeface="Arial"/>
                <a:ea typeface="DejaVu Sans"/>
              </a:rPr>
              <a:t>(Fu et al., 2014)</a:t>
            </a:r>
            <a:endParaRPr lang="en-GB" sz="1089" spc="-1" dirty="0">
              <a:latin typeface="Arial"/>
            </a:endParaRPr>
          </a:p>
        </p:txBody>
      </p:sp>
      <p:sp>
        <p:nvSpPr>
          <p:cNvPr id="6" name="Rectangle 5">
            <a:extLst>
              <a:ext uri="{FF2B5EF4-FFF2-40B4-BE49-F238E27FC236}">
                <a16:creationId xmlns:a16="http://schemas.microsoft.com/office/drawing/2014/main" id="{B00AA53F-5EA3-1DD9-3885-1FC6F89B8179}"/>
              </a:ext>
            </a:extLst>
          </p:cNvPr>
          <p:cNvSpPr/>
          <p:nvPr/>
        </p:nvSpPr>
        <p:spPr>
          <a:xfrm>
            <a:off x="0" y="0"/>
            <a:ext cx="12192000" cy="6265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Beyond the dogma, </a:t>
            </a:r>
            <a:r>
              <a:rPr lang="en-US" sz="2800" dirty="0" err="1">
                <a:solidFill>
                  <a:schemeClr val="tx1"/>
                </a:solidFill>
              </a:rPr>
              <a:t>epitranscriptomic</a:t>
            </a:r>
            <a:r>
              <a:rPr lang="en-US" sz="2800" dirty="0">
                <a:solidFill>
                  <a:schemeClr val="tx1"/>
                </a:solidFill>
              </a:rPr>
              <a:t> regulation of gene expression</a:t>
            </a:r>
            <a:endParaRPr lang="en-GB" sz="2800" dirty="0">
              <a:solidFill>
                <a:schemeClr val="tx1"/>
              </a:solidFill>
            </a:endParaRPr>
          </a:p>
        </p:txBody>
      </p:sp>
      <p:sp>
        <p:nvSpPr>
          <p:cNvPr id="7" name="Rectangle 6">
            <a:extLst>
              <a:ext uri="{FF2B5EF4-FFF2-40B4-BE49-F238E27FC236}">
                <a16:creationId xmlns:a16="http://schemas.microsoft.com/office/drawing/2014/main" id="{6602BF73-74E7-5B13-2FDE-952B7EA35614}"/>
              </a:ext>
            </a:extLst>
          </p:cNvPr>
          <p:cNvSpPr/>
          <p:nvPr/>
        </p:nvSpPr>
        <p:spPr>
          <a:xfrm rot="16200000">
            <a:off x="-148167" y="147646"/>
            <a:ext cx="626534" cy="33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a:t>
            </a:r>
            <a:endParaRPr lang="en-GB" sz="1200" b="1" dirty="0">
              <a:solidFill>
                <a:schemeClr val="tx1"/>
              </a:solidFill>
            </a:endParaRPr>
          </a:p>
        </p:txBody>
      </p:sp>
    </p:spTree>
    <p:extLst>
      <p:ext uri="{BB962C8B-B14F-4D97-AF65-F5344CB8AC3E}">
        <p14:creationId xmlns:p14="http://schemas.microsoft.com/office/powerpoint/2010/main" val="2205271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30E334-04E7-C3C7-C020-76717C8D4A8E}"/>
              </a:ext>
            </a:extLst>
          </p:cNvPr>
          <p:cNvPicPr>
            <a:picLocks noGrp="1" noChangeAspect="1"/>
          </p:cNvPicPr>
          <p:nvPr>
            <p:ph idx="1"/>
          </p:nvPr>
        </p:nvPicPr>
        <p:blipFill>
          <a:blip r:embed="rId2"/>
          <a:srcRect l="3534" t="3934" r="8295"/>
          <a:stretch/>
        </p:blipFill>
        <p:spPr>
          <a:xfrm>
            <a:off x="2833512" y="1007951"/>
            <a:ext cx="6895905" cy="2653956"/>
          </a:xfrm>
        </p:spPr>
      </p:pic>
      <p:sp>
        <p:nvSpPr>
          <p:cNvPr id="8" name="Rectangle 7">
            <a:extLst>
              <a:ext uri="{FF2B5EF4-FFF2-40B4-BE49-F238E27FC236}">
                <a16:creationId xmlns:a16="http://schemas.microsoft.com/office/drawing/2014/main" id="{54A58BD9-7BA3-5632-6B60-1AA9CDDA2EBA}"/>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EA2869-8185-7311-0312-F8914FB4FDB5}"/>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a:t>
            </a:r>
            <a:r>
              <a:rPr lang="el-GR" sz="2400" dirty="0">
                <a:cs typeface="Calibri" panose="020F0502020204030204"/>
              </a:rPr>
              <a:t>Ψ</a:t>
            </a:r>
            <a:r>
              <a:rPr lang="en-US" sz="2400" dirty="0">
                <a:cs typeface="Calibri" panose="020F0502020204030204"/>
              </a:rPr>
              <a:t>  in cancer</a:t>
            </a:r>
          </a:p>
        </p:txBody>
      </p:sp>
      <p:sp>
        <p:nvSpPr>
          <p:cNvPr id="10" name="TextBox 9">
            <a:extLst>
              <a:ext uri="{FF2B5EF4-FFF2-40B4-BE49-F238E27FC236}">
                <a16:creationId xmlns:a16="http://schemas.microsoft.com/office/drawing/2014/main" id="{6540AA8E-31C4-66AA-3C1C-5E342B9D3358}"/>
              </a:ext>
            </a:extLst>
          </p:cNvPr>
          <p:cNvSpPr txBox="1"/>
          <p:nvPr/>
        </p:nvSpPr>
        <p:spPr>
          <a:xfrm>
            <a:off x="467833" y="1605516"/>
            <a:ext cx="2365679" cy="1200329"/>
          </a:xfrm>
          <a:prstGeom prst="rect">
            <a:avLst/>
          </a:prstGeom>
          <a:noFill/>
        </p:spPr>
        <p:txBody>
          <a:bodyPr wrap="square" rtlCol="0">
            <a:spAutoFit/>
          </a:bodyPr>
          <a:lstStyle/>
          <a:p>
            <a:r>
              <a:rPr lang="en-US" dirty="0"/>
              <a:t>Downregulation of PUS7 affects glioblastoma PDX tumorigenesis in vivo</a:t>
            </a:r>
            <a:endParaRPr lang="en-GB" dirty="0"/>
          </a:p>
        </p:txBody>
      </p:sp>
    </p:spTree>
    <p:extLst>
      <p:ext uri="{BB962C8B-B14F-4D97-AF65-F5344CB8AC3E}">
        <p14:creationId xmlns:p14="http://schemas.microsoft.com/office/powerpoint/2010/main" val="249479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30E334-04E7-C3C7-C020-76717C8D4A8E}"/>
              </a:ext>
            </a:extLst>
          </p:cNvPr>
          <p:cNvPicPr>
            <a:picLocks noGrp="1" noChangeAspect="1"/>
          </p:cNvPicPr>
          <p:nvPr>
            <p:ph idx="1"/>
          </p:nvPr>
        </p:nvPicPr>
        <p:blipFill>
          <a:blip r:embed="rId2"/>
          <a:srcRect l="3534" t="3934" r="8295"/>
          <a:stretch/>
        </p:blipFill>
        <p:spPr>
          <a:xfrm>
            <a:off x="2833512" y="1007951"/>
            <a:ext cx="6895905" cy="2653956"/>
          </a:xfrm>
        </p:spPr>
      </p:pic>
      <p:pic>
        <p:nvPicPr>
          <p:cNvPr id="7" name="Picture 6">
            <a:extLst>
              <a:ext uri="{FF2B5EF4-FFF2-40B4-BE49-F238E27FC236}">
                <a16:creationId xmlns:a16="http://schemas.microsoft.com/office/drawing/2014/main" id="{FE81A569-8045-1868-2782-23776FEE2C8D}"/>
              </a:ext>
            </a:extLst>
          </p:cNvPr>
          <p:cNvPicPr>
            <a:picLocks noChangeAspect="1"/>
          </p:cNvPicPr>
          <p:nvPr/>
        </p:nvPicPr>
        <p:blipFill>
          <a:blip r:embed="rId3"/>
          <a:srcRect l="2547" t="1978" r="1361" b="41682"/>
          <a:stretch/>
        </p:blipFill>
        <p:spPr>
          <a:xfrm>
            <a:off x="2870790" y="3900662"/>
            <a:ext cx="6821350" cy="2762636"/>
          </a:xfrm>
          <a:prstGeom prst="rect">
            <a:avLst/>
          </a:prstGeom>
        </p:spPr>
      </p:pic>
      <p:sp>
        <p:nvSpPr>
          <p:cNvPr id="8" name="Rectangle 7">
            <a:extLst>
              <a:ext uri="{FF2B5EF4-FFF2-40B4-BE49-F238E27FC236}">
                <a16:creationId xmlns:a16="http://schemas.microsoft.com/office/drawing/2014/main" id="{54A58BD9-7BA3-5632-6B60-1AA9CDDA2EBA}"/>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EA2869-8185-7311-0312-F8914FB4FDB5}"/>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a:t>
            </a:r>
            <a:r>
              <a:rPr lang="el-GR" sz="2400" dirty="0">
                <a:cs typeface="Calibri" panose="020F0502020204030204"/>
              </a:rPr>
              <a:t>Ψ</a:t>
            </a:r>
            <a:r>
              <a:rPr lang="en-US" sz="2400" dirty="0">
                <a:cs typeface="Calibri" panose="020F0502020204030204"/>
              </a:rPr>
              <a:t>  in cancer</a:t>
            </a:r>
          </a:p>
        </p:txBody>
      </p:sp>
      <p:sp>
        <p:nvSpPr>
          <p:cNvPr id="10" name="TextBox 9">
            <a:extLst>
              <a:ext uri="{FF2B5EF4-FFF2-40B4-BE49-F238E27FC236}">
                <a16:creationId xmlns:a16="http://schemas.microsoft.com/office/drawing/2014/main" id="{6540AA8E-31C4-66AA-3C1C-5E342B9D3358}"/>
              </a:ext>
            </a:extLst>
          </p:cNvPr>
          <p:cNvSpPr txBox="1"/>
          <p:nvPr/>
        </p:nvSpPr>
        <p:spPr>
          <a:xfrm>
            <a:off x="467833" y="1605516"/>
            <a:ext cx="2365679" cy="1200329"/>
          </a:xfrm>
          <a:prstGeom prst="rect">
            <a:avLst/>
          </a:prstGeom>
          <a:noFill/>
        </p:spPr>
        <p:txBody>
          <a:bodyPr wrap="square" rtlCol="0">
            <a:spAutoFit/>
          </a:bodyPr>
          <a:lstStyle/>
          <a:p>
            <a:r>
              <a:rPr lang="en-US" dirty="0"/>
              <a:t>Downregulation of PUS7 affects glioblastoma PDX tumorigenesis in vivo</a:t>
            </a:r>
            <a:endParaRPr lang="en-GB" dirty="0"/>
          </a:p>
        </p:txBody>
      </p:sp>
      <p:sp>
        <p:nvSpPr>
          <p:cNvPr id="11" name="TextBox 10">
            <a:extLst>
              <a:ext uri="{FF2B5EF4-FFF2-40B4-BE49-F238E27FC236}">
                <a16:creationId xmlns:a16="http://schemas.microsoft.com/office/drawing/2014/main" id="{2026BD76-0788-8E49-EA15-18941429309C}"/>
              </a:ext>
            </a:extLst>
          </p:cNvPr>
          <p:cNvSpPr txBox="1"/>
          <p:nvPr/>
        </p:nvSpPr>
        <p:spPr>
          <a:xfrm>
            <a:off x="467832" y="4681815"/>
            <a:ext cx="2365679" cy="1200329"/>
          </a:xfrm>
          <a:prstGeom prst="rect">
            <a:avLst/>
          </a:prstGeom>
          <a:noFill/>
        </p:spPr>
        <p:txBody>
          <a:bodyPr wrap="square" rtlCol="0">
            <a:spAutoFit/>
          </a:bodyPr>
          <a:lstStyle/>
          <a:p>
            <a:r>
              <a:rPr lang="en-US" dirty="0"/>
              <a:t>A newly discovered PUS7 inhibitor affects glioblastoma PDX tumorigenesis in vivo</a:t>
            </a:r>
            <a:endParaRPr lang="en-GB" dirty="0"/>
          </a:p>
        </p:txBody>
      </p:sp>
    </p:spTree>
    <p:extLst>
      <p:ext uri="{BB962C8B-B14F-4D97-AF65-F5344CB8AC3E}">
        <p14:creationId xmlns:p14="http://schemas.microsoft.com/office/powerpoint/2010/main" val="2332129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F377FE-6D99-22F8-5120-1778358109D2}"/>
              </a:ext>
            </a:extLst>
          </p:cNvPr>
          <p:cNvPicPr>
            <a:picLocks noChangeAspect="1"/>
          </p:cNvPicPr>
          <p:nvPr/>
        </p:nvPicPr>
        <p:blipFill>
          <a:blip r:embed="rId2"/>
          <a:srcRect l="7121"/>
          <a:stretch/>
        </p:blipFill>
        <p:spPr>
          <a:xfrm>
            <a:off x="6872176" y="969163"/>
            <a:ext cx="3719122" cy="2523635"/>
          </a:xfrm>
          <a:prstGeom prst="rect">
            <a:avLst/>
          </a:prstGeom>
        </p:spPr>
      </p:pic>
      <p:pic>
        <p:nvPicPr>
          <p:cNvPr id="7" name="Picture 6">
            <a:extLst>
              <a:ext uri="{FF2B5EF4-FFF2-40B4-BE49-F238E27FC236}">
                <a16:creationId xmlns:a16="http://schemas.microsoft.com/office/drawing/2014/main" id="{F3952715-DB76-20C5-93A0-7C36C6D0E77F}"/>
              </a:ext>
            </a:extLst>
          </p:cNvPr>
          <p:cNvPicPr>
            <a:picLocks noChangeAspect="1"/>
          </p:cNvPicPr>
          <p:nvPr/>
        </p:nvPicPr>
        <p:blipFill>
          <a:blip r:embed="rId3"/>
          <a:srcRect l="2294" t="2845" r="2718"/>
          <a:stretch/>
        </p:blipFill>
        <p:spPr>
          <a:xfrm>
            <a:off x="1499192" y="3492798"/>
            <a:ext cx="8208334" cy="3093136"/>
          </a:xfrm>
          <a:prstGeom prst="rect">
            <a:avLst/>
          </a:prstGeom>
        </p:spPr>
      </p:pic>
      <p:sp>
        <p:nvSpPr>
          <p:cNvPr id="8" name="TextBox 7">
            <a:extLst>
              <a:ext uri="{FF2B5EF4-FFF2-40B4-BE49-F238E27FC236}">
                <a16:creationId xmlns:a16="http://schemas.microsoft.com/office/drawing/2014/main" id="{1A9D1D66-378B-1C4F-104A-37877BAE7C70}"/>
              </a:ext>
            </a:extLst>
          </p:cNvPr>
          <p:cNvSpPr txBox="1"/>
          <p:nvPr/>
        </p:nvSpPr>
        <p:spPr>
          <a:xfrm>
            <a:off x="2128787" y="1844016"/>
            <a:ext cx="4529470" cy="923330"/>
          </a:xfrm>
          <a:prstGeom prst="rect">
            <a:avLst/>
          </a:prstGeom>
          <a:noFill/>
        </p:spPr>
        <p:txBody>
          <a:bodyPr wrap="square" rtlCol="0">
            <a:spAutoFit/>
          </a:bodyPr>
          <a:lstStyle/>
          <a:p>
            <a:r>
              <a:rPr lang="en-US" dirty="0"/>
              <a:t>tRNA-Arg-CCG-2-1 </a:t>
            </a:r>
            <a:r>
              <a:rPr lang="el-GR" dirty="0"/>
              <a:t>Ψ</a:t>
            </a:r>
            <a:r>
              <a:rPr lang="en-US" dirty="0"/>
              <a:t>50 </a:t>
            </a:r>
            <a:r>
              <a:rPr lang="en-US" dirty="0" err="1"/>
              <a:t>inhibitd</a:t>
            </a:r>
            <a:r>
              <a:rPr lang="en-US" dirty="0"/>
              <a:t> TYK2 tumor suppressor translation and IFN response in Glioblastoma</a:t>
            </a:r>
            <a:endParaRPr lang="en-GB" dirty="0"/>
          </a:p>
        </p:txBody>
      </p:sp>
      <p:sp>
        <p:nvSpPr>
          <p:cNvPr id="9" name="Rectangle 8">
            <a:extLst>
              <a:ext uri="{FF2B5EF4-FFF2-40B4-BE49-F238E27FC236}">
                <a16:creationId xmlns:a16="http://schemas.microsoft.com/office/drawing/2014/main" id="{86A5347F-58E1-7482-E3E8-74091285BD7C}"/>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338D0D-23FF-43C0-2958-99D62CDE1099}"/>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Targeting </a:t>
            </a:r>
            <a:r>
              <a:rPr lang="el-GR" sz="2400" dirty="0">
                <a:cs typeface="Calibri" panose="020F0502020204030204"/>
              </a:rPr>
              <a:t>Ψ</a:t>
            </a:r>
            <a:r>
              <a:rPr lang="en-US" sz="2400" dirty="0">
                <a:cs typeface="Calibri" panose="020F0502020204030204"/>
              </a:rPr>
              <a:t>  in cancer</a:t>
            </a:r>
          </a:p>
        </p:txBody>
      </p:sp>
    </p:spTree>
    <p:extLst>
      <p:ext uri="{BB962C8B-B14F-4D97-AF65-F5344CB8AC3E}">
        <p14:creationId xmlns:p14="http://schemas.microsoft.com/office/powerpoint/2010/main" val="3170319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1D87C-717E-1358-60DB-61EA7C47B26B}"/>
              </a:ext>
            </a:extLst>
          </p:cNvPr>
          <p:cNvPicPr>
            <a:picLocks noChangeAspect="1"/>
          </p:cNvPicPr>
          <p:nvPr/>
        </p:nvPicPr>
        <p:blipFill>
          <a:blip r:embed="rId2"/>
          <a:stretch>
            <a:fillRect/>
          </a:stretch>
        </p:blipFill>
        <p:spPr>
          <a:xfrm>
            <a:off x="77638" y="932688"/>
            <a:ext cx="12192000" cy="5925312"/>
          </a:xfrm>
          <a:prstGeom prst="rect">
            <a:avLst/>
          </a:prstGeom>
        </p:spPr>
      </p:pic>
      <p:sp>
        <p:nvSpPr>
          <p:cNvPr id="6" name="Rectangle 5">
            <a:extLst>
              <a:ext uri="{FF2B5EF4-FFF2-40B4-BE49-F238E27FC236}">
                <a16:creationId xmlns:a16="http://schemas.microsoft.com/office/drawing/2014/main" id="{BE61C933-037D-E1AD-F96C-EA10A299EF6B}"/>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CC4F3EC-26E9-3420-44C9-59701BCE69CE}"/>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Current </a:t>
            </a:r>
            <a:r>
              <a:rPr lang="en-US" sz="2400" dirty="0" err="1">
                <a:cs typeface="Calibri" panose="020F0502020204030204"/>
              </a:rPr>
              <a:t>epitranscriptomic</a:t>
            </a:r>
            <a:r>
              <a:rPr lang="en-US" sz="2400" dirty="0">
                <a:cs typeface="Calibri" panose="020F0502020204030204"/>
              </a:rPr>
              <a:t> therapeutic strategies in cancer</a:t>
            </a:r>
          </a:p>
        </p:txBody>
      </p:sp>
    </p:spTree>
    <p:extLst>
      <p:ext uri="{BB962C8B-B14F-4D97-AF65-F5344CB8AC3E}">
        <p14:creationId xmlns:p14="http://schemas.microsoft.com/office/powerpoint/2010/main" val="243373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9617-8672-76BC-3CEA-964F8CD569D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7A6CBDC-0791-C63E-DF3F-223F2624771E}"/>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B6B130-2278-2609-0BAE-C3884245D63D}"/>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RNA modifications/</a:t>
            </a:r>
            <a:r>
              <a:rPr lang="en-US" sz="2400" dirty="0" err="1">
                <a:cs typeface="Calibri" panose="020F0502020204030204"/>
              </a:rPr>
              <a:t>epitranscriptomics</a:t>
            </a:r>
            <a:r>
              <a:rPr lang="en-US" sz="2400" dirty="0">
                <a:cs typeface="Calibri" panose="020F0502020204030204"/>
              </a:rPr>
              <a:t>/RNA epigenetics</a:t>
            </a:r>
          </a:p>
        </p:txBody>
      </p:sp>
      <p:pic>
        <p:nvPicPr>
          <p:cNvPr id="3" name="Picture 2" descr="A diagram of a cell division&#10;&#10;Description automatically generated">
            <a:extLst>
              <a:ext uri="{FF2B5EF4-FFF2-40B4-BE49-F238E27FC236}">
                <a16:creationId xmlns:a16="http://schemas.microsoft.com/office/drawing/2014/main" id="{306B9154-AC8E-20D4-C6BD-60852CE3D043}"/>
              </a:ext>
            </a:extLst>
          </p:cNvPr>
          <p:cNvPicPr>
            <a:picLocks noChangeAspect="1"/>
          </p:cNvPicPr>
          <p:nvPr/>
        </p:nvPicPr>
        <p:blipFill rotWithShape="1">
          <a:blip r:embed="rId3"/>
          <a:srcRect t="11789" r="272" b="-141"/>
          <a:stretch/>
        </p:blipFill>
        <p:spPr>
          <a:xfrm>
            <a:off x="351004" y="928504"/>
            <a:ext cx="3287866" cy="5638570"/>
          </a:xfrm>
          <a:prstGeom prst="rect">
            <a:avLst/>
          </a:prstGeom>
        </p:spPr>
      </p:pic>
      <p:pic>
        <p:nvPicPr>
          <p:cNvPr id="4" name="Picture 3">
            <a:extLst>
              <a:ext uri="{FF2B5EF4-FFF2-40B4-BE49-F238E27FC236}">
                <a16:creationId xmlns:a16="http://schemas.microsoft.com/office/drawing/2014/main" id="{EA1F3636-F1FB-1B23-BEB9-303ACA958182}"/>
              </a:ext>
            </a:extLst>
          </p:cNvPr>
          <p:cNvPicPr>
            <a:picLocks noChangeAspect="1"/>
          </p:cNvPicPr>
          <p:nvPr/>
        </p:nvPicPr>
        <p:blipFill>
          <a:blip r:embed="rId4"/>
          <a:stretch>
            <a:fillRect/>
          </a:stretch>
        </p:blipFill>
        <p:spPr>
          <a:xfrm>
            <a:off x="4151540" y="1930233"/>
            <a:ext cx="6826577" cy="3831308"/>
          </a:xfrm>
          <a:prstGeom prst="rect">
            <a:avLst/>
          </a:prstGeom>
        </p:spPr>
      </p:pic>
      <p:sp>
        <p:nvSpPr>
          <p:cNvPr id="2" name="TextBox 1">
            <a:extLst>
              <a:ext uri="{FF2B5EF4-FFF2-40B4-BE49-F238E27FC236}">
                <a16:creationId xmlns:a16="http://schemas.microsoft.com/office/drawing/2014/main" id="{3AE26FE4-3937-A09E-D4F1-4D9FB09EE580}"/>
              </a:ext>
            </a:extLst>
          </p:cNvPr>
          <p:cNvSpPr txBox="1"/>
          <p:nvPr/>
        </p:nvSpPr>
        <p:spPr>
          <a:xfrm>
            <a:off x="2498463" y="1195750"/>
            <a:ext cx="6912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Key epigenetic questions </a:t>
            </a:r>
          </a:p>
        </p:txBody>
      </p:sp>
      <p:sp>
        <p:nvSpPr>
          <p:cNvPr id="5" name="TextBox 4">
            <a:extLst>
              <a:ext uri="{FF2B5EF4-FFF2-40B4-BE49-F238E27FC236}">
                <a16:creationId xmlns:a16="http://schemas.microsoft.com/office/drawing/2014/main" id="{E84F5CF8-CF3D-D05F-5408-ADC2876A8219}"/>
              </a:ext>
            </a:extLst>
          </p:cNvPr>
          <p:cNvSpPr txBox="1"/>
          <p:nvPr/>
        </p:nvSpPr>
        <p:spPr>
          <a:xfrm>
            <a:off x="5049486" y="6237018"/>
            <a:ext cx="37382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Schaefer et al. Open Biology, 2017</a:t>
            </a:r>
            <a:endParaRPr lang="en-US" i="1">
              <a:cs typeface="Calibri"/>
            </a:endParaRPr>
          </a:p>
        </p:txBody>
      </p:sp>
    </p:spTree>
    <p:extLst>
      <p:ext uri="{BB962C8B-B14F-4D97-AF65-F5344CB8AC3E}">
        <p14:creationId xmlns:p14="http://schemas.microsoft.com/office/powerpoint/2010/main" val="49681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E0CD9-AB03-1DEC-650D-5BC3BA31214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2847B88-0E89-C969-5310-93BF51BA863D}"/>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BAB137-FADA-30C7-5652-8278B3010945}"/>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RNA modifications</a:t>
            </a:r>
          </a:p>
        </p:txBody>
      </p:sp>
      <p:pic>
        <p:nvPicPr>
          <p:cNvPr id="2" name="Picture 1" descr="A diagram of a mountain with text&#10;&#10;Description automatically generated">
            <a:extLst>
              <a:ext uri="{FF2B5EF4-FFF2-40B4-BE49-F238E27FC236}">
                <a16:creationId xmlns:a16="http://schemas.microsoft.com/office/drawing/2014/main" id="{AAE33E0F-61DE-FFC9-FBC8-2EC16A5BB371}"/>
              </a:ext>
            </a:extLst>
          </p:cNvPr>
          <p:cNvPicPr>
            <a:picLocks noChangeAspect="1"/>
          </p:cNvPicPr>
          <p:nvPr/>
        </p:nvPicPr>
        <p:blipFill>
          <a:blip r:embed="rId3"/>
          <a:stretch>
            <a:fillRect/>
          </a:stretch>
        </p:blipFill>
        <p:spPr>
          <a:xfrm>
            <a:off x="2844322" y="1764532"/>
            <a:ext cx="6254302" cy="4003183"/>
          </a:xfrm>
          <a:prstGeom prst="rect">
            <a:avLst/>
          </a:prstGeom>
        </p:spPr>
      </p:pic>
    </p:spTree>
    <p:extLst>
      <p:ext uri="{BB962C8B-B14F-4D97-AF65-F5344CB8AC3E}">
        <p14:creationId xmlns:p14="http://schemas.microsoft.com/office/powerpoint/2010/main" val="8242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E6302-4EAC-A641-A732-551A762721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482336-38FA-932E-F6FC-50F80F864DB2}"/>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F73949-ECAF-5B97-A6CE-6AADA5D24E61}"/>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cs typeface="Calibri" panose="020F0502020204030204"/>
              </a:rPr>
              <a:t>Epitranscriptomic</a:t>
            </a:r>
            <a:r>
              <a:rPr lang="en-US" sz="2400" dirty="0">
                <a:cs typeface="Calibri" panose="020F0502020204030204"/>
              </a:rPr>
              <a:t> studies</a:t>
            </a:r>
          </a:p>
        </p:txBody>
      </p:sp>
      <p:pic>
        <p:nvPicPr>
          <p:cNvPr id="4" name="Picture 3" descr="A graph of different colored bars&#10;&#10;Description automatically generated">
            <a:extLst>
              <a:ext uri="{FF2B5EF4-FFF2-40B4-BE49-F238E27FC236}">
                <a16:creationId xmlns:a16="http://schemas.microsoft.com/office/drawing/2014/main" id="{22D51FA2-E589-1441-7813-9FF06D8521E1}"/>
              </a:ext>
            </a:extLst>
          </p:cNvPr>
          <p:cNvPicPr>
            <a:picLocks noChangeAspect="1"/>
          </p:cNvPicPr>
          <p:nvPr/>
        </p:nvPicPr>
        <p:blipFill>
          <a:blip r:embed="rId3"/>
          <a:stretch>
            <a:fillRect/>
          </a:stretch>
        </p:blipFill>
        <p:spPr>
          <a:xfrm>
            <a:off x="444296" y="1030463"/>
            <a:ext cx="10233775" cy="5247156"/>
          </a:xfrm>
          <a:prstGeom prst="rect">
            <a:avLst/>
          </a:prstGeom>
        </p:spPr>
      </p:pic>
    </p:spTree>
    <p:extLst>
      <p:ext uri="{BB962C8B-B14F-4D97-AF65-F5344CB8AC3E}">
        <p14:creationId xmlns:p14="http://schemas.microsoft.com/office/powerpoint/2010/main" val="329918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45FB5-F27C-057F-CE7A-C5F4DD9A1F4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1BA9A08-BA9F-2048-029E-E71EB4A7BFD1}"/>
              </a:ext>
            </a:extLst>
          </p:cNvPr>
          <p:cNvSpPr/>
          <p:nvPr/>
        </p:nvSpPr>
        <p:spPr>
          <a:xfrm>
            <a:off x="238124" y="126066"/>
            <a:ext cx="11654117" cy="7732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D69598-5A38-A3ED-7268-3BCDB717E15D}"/>
              </a:ext>
            </a:extLst>
          </p:cNvPr>
          <p:cNvSpPr txBox="1"/>
          <p:nvPr/>
        </p:nvSpPr>
        <p:spPr>
          <a:xfrm>
            <a:off x="714375" y="336176"/>
            <a:ext cx="101133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panose="020F0502020204030204"/>
              </a:rPr>
              <a:t>RNA modifications</a:t>
            </a:r>
          </a:p>
        </p:txBody>
      </p:sp>
      <p:pic>
        <p:nvPicPr>
          <p:cNvPr id="2" name="Picture 1">
            <a:extLst>
              <a:ext uri="{FF2B5EF4-FFF2-40B4-BE49-F238E27FC236}">
                <a16:creationId xmlns:a16="http://schemas.microsoft.com/office/drawing/2014/main" id="{59C6684A-D784-749E-1B91-E9DDD598D0A6}"/>
              </a:ext>
            </a:extLst>
          </p:cNvPr>
          <p:cNvPicPr>
            <a:picLocks noChangeAspect="1"/>
          </p:cNvPicPr>
          <p:nvPr/>
        </p:nvPicPr>
        <p:blipFill>
          <a:blip r:embed="rId3"/>
          <a:stretch>
            <a:fillRect/>
          </a:stretch>
        </p:blipFill>
        <p:spPr>
          <a:xfrm>
            <a:off x="69315" y="1926829"/>
            <a:ext cx="3246749" cy="2768339"/>
          </a:xfrm>
          <a:prstGeom prst="rect">
            <a:avLst/>
          </a:prstGeom>
        </p:spPr>
      </p:pic>
      <p:sp>
        <p:nvSpPr>
          <p:cNvPr id="3" name="TextBox 2">
            <a:extLst>
              <a:ext uri="{FF2B5EF4-FFF2-40B4-BE49-F238E27FC236}">
                <a16:creationId xmlns:a16="http://schemas.microsoft.com/office/drawing/2014/main" id="{5AE55990-9B00-8C83-A100-1C48F96E38DB}"/>
              </a:ext>
            </a:extLst>
          </p:cNvPr>
          <p:cNvSpPr txBox="1"/>
          <p:nvPr/>
        </p:nvSpPr>
        <p:spPr>
          <a:xfrm>
            <a:off x="2812041" y="2327243"/>
            <a:ext cx="96650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cs typeface="Calibri"/>
              </a:rPr>
              <a:t>Uracil</a:t>
            </a:r>
            <a:endParaRPr lang="en-US" dirty="0"/>
          </a:p>
        </p:txBody>
      </p:sp>
      <p:sp>
        <p:nvSpPr>
          <p:cNvPr id="7" name="TextBox 3">
            <a:extLst>
              <a:ext uri="{FF2B5EF4-FFF2-40B4-BE49-F238E27FC236}">
                <a16:creationId xmlns:a16="http://schemas.microsoft.com/office/drawing/2014/main" id="{00B4A237-6B76-7830-CD1D-5B7F4503B9AE}"/>
              </a:ext>
            </a:extLst>
          </p:cNvPr>
          <p:cNvSpPr txBox="1"/>
          <p:nvPr/>
        </p:nvSpPr>
        <p:spPr>
          <a:xfrm>
            <a:off x="2996041" y="4041050"/>
            <a:ext cx="156882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cs typeface="Calibri"/>
              </a:rPr>
              <a:t>Guanosine</a:t>
            </a:r>
            <a:endParaRPr lang="en-US" dirty="0"/>
          </a:p>
        </p:txBody>
      </p:sp>
      <p:sp>
        <p:nvSpPr>
          <p:cNvPr id="8" name="TextBox 7">
            <a:extLst>
              <a:ext uri="{FF2B5EF4-FFF2-40B4-BE49-F238E27FC236}">
                <a16:creationId xmlns:a16="http://schemas.microsoft.com/office/drawing/2014/main" id="{17346B49-6C55-1335-A844-C10183AB953C}"/>
              </a:ext>
            </a:extLst>
          </p:cNvPr>
          <p:cNvSpPr txBox="1"/>
          <p:nvPr/>
        </p:nvSpPr>
        <p:spPr>
          <a:xfrm>
            <a:off x="400609" y="6404161"/>
            <a:ext cx="4647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Zhang et al. Trends in molecular medicine, 2016</a:t>
            </a:r>
            <a:endParaRPr lang="en-US" i="1">
              <a:cs typeface="Calibri"/>
            </a:endParaRPr>
          </a:p>
        </p:txBody>
      </p:sp>
      <p:pic>
        <p:nvPicPr>
          <p:cNvPr id="1026" name="Picture 2" descr="RNA modifications and their distributions on different RNA subtypes. a Chemical structures of eight RNA modifications. b Distribution of RNA modifications on different RNA subtypes. Indicated modifications are labeled at the corresponding modification sites. m 6 A N 6 -methyladenosine, m 5 C 5-methylcytosine, m 1 A N 1 -methyladenosine, m 7 G 7-methylguanosine, ac 4 C N 4 -acetylcytidine, ψ pseudouridine, A-to-I editing adenosine-to-inosine RNA editing, CDS coding sequence, UTR untranslated regions, pri-miRNA primary microRNA, pre-miRNA precursor microRNA">
            <a:extLst>
              <a:ext uri="{FF2B5EF4-FFF2-40B4-BE49-F238E27FC236}">
                <a16:creationId xmlns:a16="http://schemas.microsoft.com/office/drawing/2014/main" id="{D5F18ECA-CF6C-1BDB-73B2-A78EEE063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991" y="1022816"/>
            <a:ext cx="80962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246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617</TotalTime>
  <Words>1186</Words>
  <Application>Microsoft Office PowerPoint</Application>
  <PresentationFormat>Widescreen</PresentationFormat>
  <Paragraphs>152</Paragraphs>
  <Slides>53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Arial</vt:lpstr>
      <vt:lpstr>Calibri</vt:lpstr>
      <vt:lpstr>Calibri Light</vt:lpstr>
      <vt:lpstr>Cambria</vt:lpstr>
      <vt:lpstr>Linux Libertine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Sofia Koch</dc:creator>
  <cp:lastModifiedBy>Sofia Koch</cp:lastModifiedBy>
  <cp:revision>1048</cp:revision>
  <dcterms:created xsi:type="dcterms:W3CDTF">2023-12-18T09:41:51Z</dcterms:created>
  <dcterms:modified xsi:type="dcterms:W3CDTF">2024-09-11T11:39:46Z</dcterms:modified>
</cp:coreProperties>
</file>